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88" r:id="rId4"/>
    <p:sldId id="259" r:id="rId5"/>
    <p:sldId id="258" r:id="rId6"/>
    <p:sldId id="261" r:id="rId7"/>
    <p:sldId id="260" r:id="rId8"/>
    <p:sldId id="293" r:id="rId9"/>
    <p:sldId id="290" r:id="rId10"/>
    <p:sldId id="262" r:id="rId11"/>
    <p:sldId id="289" r:id="rId12"/>
    <p:sldId id="265" r:id="rId13"/>
    <p:sldId id="266" r:id="rId14"/>
    <p:sldId id="267" r:id="rId15"/>
    <p:sldId id="294" r:id="rId16"/>
    <p:sldId id="295" r:id="rId17"/>
    <p:sldId id="299" r:id="rId18"/>
    <p:sldId id="297" r:id="rId19"/>
    <p:sldId id="268" r:id="rId20"/>
    <p:sldId id="269" r:id="rId21"/>
    <p:sldId id="270" r:id="rId22"/>
    <p:sldId id="271" r:id="rId23"/>
    <p:sldId id="316" r:id="rId24"/>
    <p:sldId id="317" r:id="rId25"/>
    <p:sldId id="318" r:id="rId26"/>
    <p:sldId id="272" r:id="rId27"/>
    <p:sldId id="273" r:id="rId28"/>
    <p:sldId id="301" r:id="rId29"/>
    <p:sldId id="302" r:id="rId30"/>
    <p:sldId id="304" r:id="rId31"/>
    <p:sldId id="310" r:id="rId32"/>
    <p:sldId id="303" r:id="rId33"/>
    <p:sldId id="305" r:id="rId34"/>
    <p:sldId id="275" r:id="rId35"/>
    <p:sldId id="276" r:id="rId36"/>
    <p:sldId id="277" r:id="rId37"/>
    <p:sldId id="278" r:id="rId38"/>
    <p:sldId id="306" r:id="rId39"/>
    <p:sldId id="307" r:id="rId40"/>
    <p:sldId id="279" r:id="rId41"/>
    <p:sldId id="281" r:id="rId42"/>
    <p:sldId id="280" r:id="rId43"/>
    <p:sldId id="308" r:id="rId44"/>
    <p:sldId id="311" r:id="rId45"/>
    <p:sldId id="312" r:id="rId46"/>
    <p:sldId id="313" r:id="rId47"/>
    <p:sldId id="309" r:id="rId48"/>
    <p:sldId id="314" r:id="rId49"/>
    <p:sldId id="315" r:id="rId50"/>
    <p:sldId id="282" r:id="rId51"/>
    <p:sldId id="283" r:id="rId52"/>
    <p:sldId id="284" r:id="rId53"/>
    <p:sldId id="285" r:id="rId54"/>
    <p:sldId id="286" r:id="rId55"/>
    <p:sldId id="28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09"/>
    <a:srgbClr val="FF6600"/>
    <a:srgbClr val="26B03D"/>
    <a:srgbClr val="00CCFF"/>
    <a:srgbClr val="350BAD"/>
    <a:srgbClr val="973F97"/>
    <a:srgbClr val="E7E200"/>
    <a:srgbClr val="FF9900"/>
    <a:srgbClr val="F7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wmf"/><Relationship Id="rId7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0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BA75-D270-4E00-BA40-222AA205843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DA8B-493C-47C0-A468-BEF55F87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7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7B830-81B2-41A4-89C1-F57E8D42573B}" type="slidenum">
              <a:rPr lang="ru-RU"/>
              <a:pPr/>
              <a:t>11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Обсуждаем полученную информацию, делаем выводы.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050112D-092D-44D3-B720-F651ADAAEBDE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0.png"/><Relationship Id="rId5" Type="http://schemas.openxmlformats.org/officeDocument/2006/relationships/image" Target="../media/image58.png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8.png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8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Волновая оптика</a:t>
            </a:r>
            <a:endParaRPr lang="ru-RU" sz="7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713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Пример дисперсии света – радуга. (Разложение света в спектр происходит из-за преломления лучей сферическими капельками воды и отражения от их внутренней поверхности.)</a:t>
            </a:r>
          </a:p>
        </p:txBody>
      </p:sp>
      <p:grpSp>
        <p:nvGrpSpPr>
          <p:cNvPr id="63492" name="Group 49"/>
          <p:cNvGrpSpPr>
            <a:grpSpLocks/>
          </p:cNvGrpSpPr>
          <p:nvPr/>
        </p:nvGrpSpPr>
        <p:grpSpPr bwMode="auto">
          <a:xfrm>
            <a:off x="395288" y="1989138"/>
            <a:ext cx="8423275" cy="3600450"/>
            <a:chOff x="249" y="1253"/>
            <a:chExt cx="5306" cy="2268"/>
          </a:xfrm>
        </p:grpSpPr>
        <p:grpSp>
          <p:nvGrpSpPr>
            <p:cNvPr id="63497" name="Group 42"/>
            <p:cNvGrpSpPr>
              <a:grpSpLocks/>
            </p:cNvGrpSpPr>
            <p:nvPr/>
          </p:nvGrpSpPr>
          <p:grpSpPr bwMode="auto">
            <a:xfrm>
              <a:off x="2789" y="1253"/>
              <a:ext cx="2059" cy="1905"/>
              <a:chOff x="3288" y="1480"/>
              <a:chExt cx="1470" cy="1406"/>
            </a:xfrm>
          </p:grpSpPr>
          <p:grpSp>
            <p:nvGrpSpPr>
              <p:cNvPr id="63503" name="Group 30"/>
              <p:cNvGrpSpPr>
                <a:grpSpLocks/>
              </p:cNvGrpSpPr>
              <p:nvPr/>
            </p:nvGrpSpPr>
            <p:grpSpPr bwMode="auto">
              <a:xfrm>
                <a:off x="3288" y="1480"/>
                <a:ext cx="1470" cy="862"/>
                <a:chOff x="2336" y="1661"/>
                <a:chExt cx="1470" cy="862"/>
              </a:xfrm>
            </p:grpSpPr>
            <p:sp>
              <p:nvSpPr>
                <p:cNvPr id="63513" name="Oval 6"/>
                <p:cNvSpPr>
                  <a:spLocks noChangeArrowheads="1"/>
                </p:cNvSpPr>
                <p:nvPr/>
              </p:nvSpPr>
              <p:spPr bwMode="auto">
                <a:xfrm rot="-886515">
                  <a:off x="3307" y="1748"/>
                  <a:ext cx="499" cy="4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E9E4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514" name="Line 11"/>
                <p:cNvSpPr>
                  <a:spLocks noChangeShapeType="1"/>
                </p:cNvSpPr>
                <p:nvPr/>
              </p:nvSpPr>
              <p:spPr bwMode="auto">
                <a:xfrm rot="-886515">
                  <a:off x="2336" y="1661"/>
                  <a:ext cx="953" cy="363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5" name="Line 13"/>
                <p:cNvSpPr>
                  <a:spLocks noChangeShapeType="1"/>
                </p:cNvSpPr>
                <p:nvPr/>
              </p:nvSpPr>
              <p:spPr bwMode="auto">
                <a:xfrm rot="-886515">
                  <a:off x="3346" y="1834"/>
                  <a:ext cx="446" cy="272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6" name="Line 14"/>
                <p:cNvSpPr>
                  <a:spLocks noChangeShapeType="1"/>
                </p:cNvSpPr>
                <p:nvPr/>
              </p:nvSpPr>
              <p:spPr bwMode="auto">
                <a:xfrm rot="-886515">
                  <a:off x="3335" y="1835"/>
                  <a:ext cx="452" cy="18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424" y="1979"/>
                  <a:ext cx="363" cy="2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379" y="2024"/>
                  <a:ext cx="408" cy="136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26" y="2205"/>
                  <a:ext cx="999" cy="31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81" y="2160"/>
                  <a:ext cx="998" cy="227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504" name="Group 31"/>
              <p:cNvGrpSpPr>
                <a:grpSpLocks/>
              </p:cNvGrpSpPr>
              <p:nvPr/>
            </p:nvGrpSpPr>
            <p:grpSpPr bwMode="auto">
              <a:xfrm>
                <a:off x="3288" y="2024"/>
                <a:ext cx="1470" cy="862"/>
                <a:chOff x="2336" y="1661"/>
                <a:chExt cx="1470" cy="862"/>
              </a:xfrm>
            </p:grpSpPr>
            <p:sp>
              <p:nvSpPr>
                <p:cNvPr id="63505" name="Oval 32"/>
                <p:cNvSpPr>
                  <a:spLocks noChangeArrowheads="1"/>
                </p:cNvSpPr>
                <p:nvPr/>
              </p:nvSpPr>
              <p:spPr bwMode="auto">
                <a:xfrm rot="-886515">
                  <a:off x="3307" y="1748"/>
                  <a:ext cx="499" cy="4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00E9E4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506" name="Line 33"/>
                <p:cNvSpPr>
                  <a:spLocks noChangeShapeType="1"/>
                </p:cNvSpPr>
                <p:nvPr/>
              </p:nvSpPr>
              <p:spPr bwMode="auto">
                <a:xfrm rot="-886515">
                  <a:off x="2336" y="1661"/>
                  <a:ext cx="953" cy="363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7" name="Line 34"/>
                <p:cNvSpPr>
                  <a:spLocks noChangeShapeType="1"/>
                </p:cNvSpPr>
                <p:nvPr/>
              </p:nvSpPr>
              <p:spPr bwMode="auto">
                <a:xfrm rot="-886515">
                  <a:off x="3346" y="1834"/>
                  <a:ext cx="446" cy="272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8" name="Line 35"/>
                <p:cNvSpPr>
                  <a:spLocks noChangeShapeType="1"/>
                </p:cNvSpPr>
                <p:nvPr/>
              </p:nvSpPr>
              <p:spPr bwMode="auto">
                <a:xfrm rot="-886515">
                  <a:off x="3335" y="1835"/>
                  <a:ext cx="452" cy="18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424" y="1979"/>
                  <a:ext cx="363" cy="22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79" y="2024"/>
                  <a:ext cx="408" cy="136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6" y="2205"/>
                  <a:ext cx="999" cy="31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381" y="2160"/>
                  <a:ext cx="998" cy="227"/>
                </a:xfrm>
                <a:prstGeom prst="line">
                  <a:avLst/>
                </a:prstGeom>
                <a:noFill/>
                <a:ln w="28575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3498" name="Line 40"/>
            <p:cNvSpPr>
              <a:spLocks noChangeShapeType="1"/>
            </p:cNvSpPr>
            <p:nvPr/>
          </p:nvSpPr>
          <p:spPr bwMode="auto">
            <a:xfrm flipH="1">
              <a:off x="249" y="1661"/>
              <a:ext cx="5080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Line 41"/>
            <p:cNvSpPr>
              <a:spLocks noChangeShapeType="1"/>
            </p:cNvSpPr>
            <p:nvPr/>
          </p:nvSpPr>
          <p:spPr bwMode="auto">
            <a:xfrm flipH="1">
              <a:off x="340" y="2432"/>
              <a:ext cx="4989" cy="1089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00" name="Group 48"/>
            <p:cNvGrpSpPr>
              <a:grpSpLocks/>
            </p:cNvGrpSpPr>
            <p:nvPr/>
          </p:nvGrpSpPr>
          <p:grpSpPr bwMode="auto">
            <a:xfrm>
              <a:off x="5329" y="1616"/>
              <a:ext cx="226" cy="859"/>
              <a:chOff x="5329" y="1706"/>
              <a:chExt cx="226" cy="859"/>
            </a:xfrm>
          </p:grpSpPr>
          <p:sp>
            <p:nvSpPr>
              <p:cNvPr id="63501" name="Rectangle 46"/>
              <p:cNvSpPr>
                <a:spLocks noChangeArrowheads="1"/>
              </p:cNvSpPr>
              <p:nvPr/>
            </p:nvSpPr>
            <p:spPr bwMode="auto">
              <a:xfrm rot="-5400000">
                <a:off x="5054" y="1981"/>
                <a:ext cx="775" cy="226"/>
              </a:xfrm>
              <a:prstGeom prst="rect">
                <a:avLst/>
              </a:prstGeom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502" name="Rectangle 47"/>
              <p:cNvSpPr>
                <a:spLocks noChangeArrowheads="1"/>
              </p:cNvSpPr>
              <p:nvPr/>
            </p:nvSpPr>
            <p:spPr bwMode="auto">
              <a:xfrm rot="-5400000">
                <a:off x="5375" y="2386"/>
                <a:ext cx="133" cy="226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3366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3494" name="Text Box 51"/>
          <p:cNvSpPr txBox="1">
            <a:spLocks noChangeArrowheads="1"/>
          </p:cNvSpPr>
          <p:nvPr/>
        </p:nvSpPr>
        <p:spPr bwMode="auto">
          <a:xfrm>
            <a:off x="179388" y="55895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cs typeface="Times New Roman" pitchFamily="18" charset="0"/>
              </a:rPr>
              <a:t>к наблюдателю</a:t>
            </a:r>
          </a:p>
        </p:txBody>
      </p:sp>
      <p:sp>
        <p:nvSpPr>
          <p:cNvPr id="63495" name="Text Box 52"/>
          <p:cNvSpPr txBox="1">
            <a:spLocks noChangeArrowheads="1"/>
          </p:cNvSpPr>
          <p:nvPr/>
        </p:nvSpPr>
        <p:spPr bwMode="auto">
          <a:xfrm>
            <a:off x="6659563" y="44370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cs typeface="Times New Roman" pitchFamily="18" charset="0"/>
              </a:rPr>
              <a:t>капли воды</a:t>
            </a:r>
          </a:p>
        </p:txBody>
      </p:sp>
      <p:sp>
        <p:nvSpPr>
          <p:cNvPr id="63496" name="Text Box 53"/>
          <p:cNvSpPr txBox="1">
            <a:spLocks noChangeArrowheads="1"/>
          </p:cNvSpPr>
          <p:nvPr/>
        </p:nvSpPr>
        <p:spPr bwMode="auto">
          <a:xfrm>
            <a:off x="3203575" y="27082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cs typeface="Times New Roman" pitchFamily="18" charset="0"/>
              </a:rPr>
              <a:t>солнечный свет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908175" y="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20444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/>
      <p:bldP spid="63495" grpId="0"/>
      <p:bldP spid="6349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35884"/>
            <a:ext cx="8229600" cy="7288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980728"/>
            <a:ext cx="8496944" cy="547260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Дисперсия – явление разложения белого света в спектр.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свет – сложный, состоит из монохроматических цветов.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преломления среды зависит от цвета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преломления света в среде зависит от его частоты. </a:t>
            </a:r>
          </a:p>
          <a:p>
            <a:pPr marL="0" indent="0" eaLnBrk="1" hangingPunct="1"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1547813" y="0"/>
            <a:ext cx="5975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Интерференция света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Интерференция</a:t>
            </a:r>
            <a:r>
              <a:rPr lang="ru-RU" b="1" dirty="0"/>
              <a:t> – </a:t>
            </a:r>
            <a:r>
              <a:rPr lang="ru-RU" dirty="0"/>
              <a:t>явление сложения волн в пространстве.</a:t>
            </a:r>
          </a:p>
        </p:txBody>
      </p:sp>
      <p:pic>
        <p:nvPicPr>
          <p:cNvPr id="64516" name="Picture 14" descr="2wav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7433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15"/>
          <p:cNvSpPr txBox="1">
            <a:spLocks noChangeArrowheads="1"/>
          </p:cNvSpPr>
          <p:nvPr/>
        </p:nvSpPr>
        <p:spPr bwMode="auto">
          <a:xfrm>
            <a:off x="250825" y="1844675"/>
            <a:ext cx="3529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От латинских слов </a:t>
            </a:r>
            <a:r>
              <a:rPr lang="en-US" i="1" dirty="0">
                <a:cs typeface="Times New Roman" pitchFamily="18" charset="0"/>
              </a:rPr>
              <a:t>inter</a:t>
            </a:r>
            <a:r>
              <a:rPr lang="ru-RU" dirty="0">
                <a:cs typeface="Times New Roman" pitchFamily="18" charset="0"/>
              </a:rPr>
              <a:t> – взаимно, между собой и </a:t>
            </a:r>
            <a:r>
              <a:rPr lang="en-US" i="1" dirty="0" err="1">
                <a:cs typeface="Times New Roman" pitchFamily="18" charset="0"/>
              </a:rPr>
              <a:t>ferio</a:t>
            </a:r>
            <a:r>
              <a:rPr lang="en-US" dirty="0">
                <a:cs typeface="Times New Roman" pitchFamily="18" charset="0"/>
              </a:rPr>
              <a:t> – </a:t>
            </a:r>
            <a:r>
              <a:rPr lang="ru-RU" dirty="0">
                <a:cs typeface="Times New Roman" pitchFamily="18" charset="0"/>
              </a:rPr>
              <a:t>ударяю, поражаю.</a:t>
            </a:r>
          </a:p>
        </p:txBody>
      </p:sp>
      <p:sp>
        <p:nvSpPr>
          <p:cNvPr id="64518" name="Text Box 16"/>
          <p:cNvSpPr txBox="1">
            <a:spLocks noChangeArrowheads="1"/>
          </p:cNvSpPr>
          <p:nvPr/>
        </p:nvSpPr>
        <p:spPr bwMode="auto">
          <a:xfrm>
            <a:off x="106381" y="4005064"/>
            <a:ext cx="90551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Для образования устойчивой интерференционной картины необходимо, чтобы источники волн имели одинаковую частоту и разность фаз их колебаний была постоянна.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Источники, удовлетворяющие этим условиям, называются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когерентными</a:t>
            </a:r>
            <a:r>
              <a:rPr lang="ru-RU" dirty="0">
                <a:cs typeface="Times New Roman" pitchFamily="18" charset="0"/>
              </a:rPr>
              <a:t>. (От латинского слова </a:t>
            </a:r>
            <a:r>
              <a:rPr lang="en-US" i="1" dirty="0" err="1">
                <a:cs typeface="Times New Roman" pitchFamily="18" charset="0"/>
              </a:rPr>
              <a:t>cohaereus</a:t>
            </a:r>
            <a:r>
              <a:rPr lang="en-US" dirty="0">
                <a:cs typeface="Times New Roman" pitchFamily="18" charset="0"/>
              </a:rPr>
              <a:t> –</a:t>
            </a:r>
            <a:r>
              <a:rPr lang="ru-RU" dirty="0">
                <a:cs typeface="Times New Roman" pitchFamily="18" charset="0"/>
              </a:rPr>
              <a:t> взаимосвязанный).</a:t>
            </a:r>
          </a:p>
        </p:txBody>
      </p:sp>
      <p:sp>
        <p:nvSpPr>
          <p:cNvPr id="64519" name="Rectangle 17"/>
          <p:cNvSpPr>
            <a:spLocks noChangeArrowheads="1"/>
          </p:cNvSpPr>
          <p:nvPr/>
        </p:nvSpPr>
        <p:spPr bwMode="auto">
          <a:xfrm>
            <a:off x="4932363" y="1341438"/>
            <a:ext cx="3887787" cy="24479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6"/>
          <p:cNvGraphicFramePr>
            <a:graphicFrameLocks noChangeAspect="1"/>
          </p:cNvGraphicFramePr>
          <p:nvPr/>
        </p:nvGraphicFramePr>
        <p:xfrm>
          <a:off x="3563938" y="1125538"/>
          <a:ext cx="5435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" name="Формула" r:id="rId3" imgW="2031840" imgH="279360" progId="Equation.3">
                  <p:embed/>
                </p:oleObj>
              </mc:Choice>
              <mc:Fallback>
                <p:oleObj name="Формула" r:id="rId3" imgW="2031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25538"/>
                        <a:ext cx="54356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179388" y="3284538"/>
            <a:ext cx="51133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Если волны приходят в точку А в одинаковой фаза, то в точке А наблюдается максимум – волны усиливают друг друга.</a:t>
            </a:r>
          </a:p>
        </p:txBody>
      </p:sp>
      <p:grpSp>
        <p:nvGrpSpPr>
          <p:cNvPr id="18444" name="Group 46"/>
          <p:cNvGrpSpPr>
            <a:grpSpLocks/>
          </p:cNvGrpSpPr>
          <p:nvPr/>
        </p:nvGrpSpPr>
        <p:grpSpPr bwMode="auto">
          <a:xfrm>
            <a:off x="250825" y="692150"/>
            <a:ext cx="2746375" cy="2160588"/>
            <a:chOff x="158" y="436"/>
            <a:chExt cx="1730" cy="1361"/>
          </a:xfrm>
        </p:grpSpPr>
        <p:grpSp>
          <p:nvGrpSpPr>
            <p:cNvPr id="18471" name="Group 4"/>
            <p:cNvGrpSpPr>
              <a:grpSpLocks/>
            </p:cNvGrpSpPr>
            <p:nvPr/>
          </p:nvGrpSpPr>
          <p:grpSpPr bwMode="auto">
            <a:xfrm>
              <a:off x="295" y="754"/>
              <a:ext cx="1271" cy="771"/>
              <a:chOff x="567" y="1207"/>
              <a:chExt cx="2359" cy="1044"/>
            </a:xfrm>
          </p:grpSpPr>
          <p:sp>
            <p:nvSpPr>
              <p:cNvPr id="18473" name="AutoShape 5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227" cy="227"/>
              </a:xfrm>
              <a:prstGeom prst="star8">
                <a:avLst>
                  <a:gd name="adj" fmla="val 9028"/>
                </a:avLst>
              </a:prstGeom>
              <a:solidFill>
                <a:srgbClr val="FFFF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4" name="AutoShape 6"/>
              <p:cNvSpPr>
                <a:spLocks noChangeArrowheads="1"/>
              </p:cNvSpPr>
              <p:nvPr/>
            </p:nvSpPr>
            <p:spPr bwMode="auto">
              <a:xfrm>
                <a:off x="839" y="2024"/>
                <a:ext cx="227" cy="227"/>
              </a:xfrm>
              <a:prstGeom prst="star8">
                <a:avLst>
                  <a:gd name="adj" fmla="val 9028"/>
                </a:avLst>
              </a:prstGeom>
              <a:solidFill>
                <a:srgbClr val="FFFF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5" name="Oval 7"/>
              <p:cNvSpPr>
                <a:spLocks noChangeArrowheads="1"/>
              </p:cNvSpPr>
              <p:nvPr/>
            </p:nvSpPr>
            <p:spPr bwMode="auto">
              <a:xfrm>
                <a:off x="2835" y="120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6" name="Line 8"/>
              <p:cNvSpPr>
                <a:spLocks noChangeShapeType="1"/>
              </p:cNvSpPr>
              <p:nvPr/>
            </p:nvSpPr>
            <p:spPr bwMode="auto">
              <a:xfrm flipV="1">
                <a:off x="748" y="1253"/>
                <a:ext cx="2087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7" name="Line 9"/>
              <p:cNvSpPr>
                <a:spLocks noChangeShapeType="1"/>
              </p:cNvSpPr>
              <p:nvPr/>
            </p:nvSpPr>
            <p:spPr bwMode="auto">
              <a:xfrm flipV="1">
                <a:off x="975" y="1298"/>
                <a:ext cx="1860" cy="8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AutoShape 10"/>
              <p:cNvSpPr>
                <a:spLocks/>
              </p:cNvSpPr>
              <p:nvPr/>
            </p:nvSpPr>
            <p:spPr bwMode="auto">
              <a:xfrm rot="-6863053">
                <a:off x="2632" y="1274"/>
                <a:ext cx="134" cy="454"/>
              </a:xfrm>
              <a:prstGeom prst="leftBrace">
                <a:avLst>
                  <a:gd name="adj1" fmla="val 2823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18437" name="Object 11"/>
            <p:cNvGraphicFramePr>
              <a:graphicFrameLocks noChangeAspect="1"/>
            </p:cNvGraphicFramePr>
            <p:nvPr/>
          </p:nvGraphicFramePr>
          <p:xfrm>
            <a:off x="1429" y="935"/>
            <a:ext cx="34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9" name="Формула" r:id="rId5" imgW="228600" imgH="177480" progId="Equation.3">
                    <p:embed/>
                  </p:oleObj>
                </mc:Choice>
                <mc:Fallback>
                  <p:oleObj name="Формула" r:id="rId5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935"/>
                          <a:ext cx="344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12"/>
            <p:cNvGraphicFramePr>
              <a:graphicFrameLocks noChangeAspect="1"/>
            </p:cNvGraphicFramePr>
            <p:nvPr/>
          </p:nvGraphicFramePr>
          <p:xfrm>
            <a:off x="727" y="436"/>
            <a:ext cx="31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0" name="Формула" r:id="rId7" imgW="164880" imgH="215640" progId="Equation.3">
                    <p:embed/>
                  </p:oleObj>
                </mc:Choice>
                <mc:Fallback>
                  <p:oleObj name="Формула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" y="436"/>
                          <a:ext cx="313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13"/>
            <p:cNvGraphicFramePr>
              <a:graphicFrameLocks noChangeAspect="1"/>
            </p:cNvGraphicFramePr>
            <p:nvPr/>
          </p:nvGraphicFramePr>
          <p:xfrm>
            <a:off x="884" y="1071"/>
            <a:ext cx="33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" name="Формула" r:id="rId9" imgW="177480" imgH="215640" progId="Equation.3">
                    <p:embed/>
                  </p:oleObj>
                </mc:Choice>
                <mc:Fallback>
                  <p:oleObj name="Формула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071"/>
                          <a:ext cx="33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14"/>
            <p:cNvGraphicFramePr>
              <a:graphicFrameLocks noChangeAspect="1"/>
            </p:cNvGraphicFramePr>
            <p:nvPr/>
          </p:nvGraphicFramePr>
          <p:xfrm>
            <a:off x="158" y="890"/>
            <a:ext cx="313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2" name="Формула" r:id="rId11" imgW="164880" imgH="215640" progId="Equation.3">
                    <p:embed/>
                  </p:oleObj>
                </mc:Choice>
                <mc:Fallback>
                  <p:oleObj name="Формула" r:id="rId11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90"/>
                          <a:ext cx="313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1" name="Object 15"/>
            <p:cNvGraphicFramePr>
              <a:graphicFrameLocks noChangeAspect="1"/>
            </p:cNvGraphicFramePr>
            <p:nvPr/>
          </p:nvGraphicFramePr>
          <p:xfrm>
            <a:off x="340" y="1389"/>
            <a:ext cx="33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3" name="Формула" r:id="rId13" imgW="177480" imgH="215640" progId="Equation.3">
                    <p:embed/>
                  </p:oleObj>
                </mc:Choice>
                <mc:Fallback>
                  <p:oleObj name="Формула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389"/>
                          <a:ext cx="33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2" name="Text Box 18"/>
            <p:cNvSpPr txBox="1">
              <a:spLocks noChangeArrowheads="1"/>
            </p:cNvSpPr>
            <p:nvPr/>
          </p:nvSpPr>
          <p:spPr bwMode="auto">
            <a:xfrm>
              <a:off x="1610" y="527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/>
                <a:t>А</a:t>
              </a:r>
            </a:p>
          </p:txBody>
        </p:sp>
      </p:grpSp>
      <p:grpSp>
        <p:nvGrpSpPr>
          <p:cNvPr id="18445" name="Group 21"/>
          <p:cNvGrpSpPr>
            <a:grpSpLocks/>
          </p:cNvGrpSpPr>
          <p:nvPr/>
        </p:nvGrpSpPr>
        <p:grpSpPr bwMode="auto">
          <a:xfrm>
            <a:off x="179388" y="5157788"/>
            <a:ext cx="4752975" cy="1339850"/>
            <a:chOff x="1519" y="3158"/>
            <a:chExt cx="2994" cy="844"/>
          </a:xfrm>
        </p:grpSpPr>
        <p:sp>
          <p:nvSpPr>
            <p:cNvPr id="18470" name="Text Box 19"/>
            <p:cNvSpPr txBox="1">
              <a:spLocks noChangeArrowheads="1"/>
            </p:cNvSpPr>
            <p:nvPr/>
          </p:nvSpPr>
          <p:spPr bwMode="auto">
            <a:xfrm>
              <a:off x="1519" y="3197"/>
              <a:ext cx="15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Условие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max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8436" name="Object 20"/>
            <p:cNvGraphicFramePr>
              <a:graphicFrameLocks noChangeAspect="1"/>
            </p:cNvGraphicFramePr>
            <p:nvPr/>
          </p:nvGraphicFramePr>
          <p:xfrm>
            <a:off x="2925" y="3158"/>
            <a:ext cx="1588" cy="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4" name="Формула" r:id="rId15" imgW="812520" imgH="431640" progId="Equation.3">
                    <p:embed/>
                  </p:oleObj>
                </mc:Choice>
                <mc:Fallback>
                  <p:oleObj name="Формула" r:id="rId15" imgW="8125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3158"/>
                          <a:ext cx="1588" cy="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6" name="Group 28"/>
          <p:cNvGrpSpPr>
            <a:grpSpLocks/>
          </p:cNvGrpSpPr>
          <p:nvPr/>
        </p:nvGrpSpPr>
        <p:grpSpPr bwMode="auto">
          <a:xfrm>
            <a:off x="5148263" y="5516563"/>
            <a:ext cx="1727200" cy="1125537"/>
            <a:chOff x="3334" y="2976"/>
            <a:chExt cx="1814" cy="1135"/>
          </a:xfrm>
        </p:grpSpPr>
        <p:grpSp>
          <p:nvGrpSpPr>
            <p:cNvPr id="18465" name="Group 24"/>
            <p:cNvGrpSpPr>
              <a:grpSpLocks/>
            </p:cNvGrpSpPr>
            <p:nvPr/>
          </p:nvGrpSpPr>
          <p:grpSpPr bwMode="auto">
            <a:xfrm>
              <a:off x="3334" y="2976"/>
              <a:ext cx="1814" cy="590"/>
              <a:chOff x="3334" y="2976"/>
              <a:chExt cx="1814" cy="590"/>
            </a:xfrm>
          </p:grpSpPr>
          <p:sp>
            <p:nvSpPr>
              <p:cNvPr id="18468" name="Freeform 22"/>
              <p:cNvSpPr>
                <a:spLocks/>
              </p:cNvSpPr>
              <p:nvPr/>
            </p:nvSpPr>
            <p:spPr bwMode="auto">
              <a:xfrm>
                <a:off x="4241" y="2992"/>
                <a:ext cx="907" cy="574"/>
              </a:xfrm>
              <a:custGeom>
                <a:avLst/>
                <a:gdLst>
                  <a:gd name="T0" fmla="*/ 0 w 1814"/>
                  <a:gd name="T1" fmla="*/ 156 h 1058"/>
                  <a:gd name="T2" fmla="*/ 57 w 1814"/>
                  <a:gd name="T3" fmla="*/ 22 h 1058"/>
                  <a:gd name="T4" fmla="*/ 170 w 1814"/>
                  <a:gd name="T5" fmla="*/ 289 h 1058"/>
                  <a:gd name="T6" fmla="*/ 284 w 1814"/>
                  <a:gd name="T7" fmla="*/ 22 h 1058"/>
                  <a:gd name="T8" fmla="*/ 386 w 1814"/>
                  <a:gd name="T9" fmla="*/ 289 h 1058"/>
                  <a:gd name="T10" fmla="*/ 454 w 1814"/>
                  <a:gd name="T11" fmla="*/ 156 h 10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4"/>
                  <a:gd name="T19" fmla="*/ 0 h 1058"/>
                  <a:gd name="T20" fmla="*/ 1814 w 1814"/>
                  <a:gd name="T21" fmla="*/ 1058 h 10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4" h="1058">
                    <a:moveTo>
                      <a:pt x="0" y="529"/>
                    </a:moveTo>
                    <a:cubicBezTo>
                      <a:pt x="56" y="264"/>
                      <a:pt x="113" y="0"/>
                      <a:pt x="226" y="75"/>
                    </a:cubicBezTo>
                    <a:cubicBezTo>
                      <a:pt x="339" y="150"/>
                      <a:pt x="529" y="982"/>
                      <a:pt x="680" y="982"/>
                    </a:cubicBezTo>
                    <a:cubicBezTo>
                      <a:pt x="831" y="982"/>
                      <a:pt x="990" y="75"/>
                      <a:pt x="1134" y="75"/>
                    </a:cubicBezTo>
                    <a:cubicBezTo>
                      <a:pt x="1278" y="75"/>
                      <a:pt x="1429" y="906"/>
                      <a:pt x="1542" y="982"/>
                    </a:cubicBezTo>
                    <a:cubicBezTo>
                      <a:pt x="1655" y="1058"/>
                      <a:pt x="1734" y="793"/>
                      <a:pt x="1814" y="529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9" name="Freeform 23"/>
              <p:cNvSpPr>
                <a:spLocks/>
              </p:cNvSpPr>
              <p:nvPr/>
            </p:nvSpPr>
            <p:spPr bwMode="auto">
              <a:xfrm>
                <a:off x="3334" y="2976"/>
                <a:ext cx="907" cy="574"/>
              </a:xfrm>
              <a:custGeom>
                <a:avLst/>
                <a:gdLst>
                  <a:gd name="T0" fmla="*/ 0 w 1814"/>
                  <a:gd name="T1" fmla="*/ 156 h 1058"/>
                  <a:gd name="T2" fmla="*/ 57 w 1814"/>
                  <a:gd name="T3" fmla="*/ 22 h 1058"/>
                  <a:gd name="T4" fmla="*/ 170 w 1814"/>
                  <a:gd name="T5" fmla="*/ 289 h 1058"/>
                  <a:gd name="T6" fmla="*/ 284 w 1814"/>
                  <a:gd name="T7" fmla="*/ 22 h 1058"/>
                  <a:gd name="T8" fmla="*/ 386 w 1814"/>
                  <a:gd name="T9" fmla="*/ 289 h 1058"/>
                  <a:gd name="T10" fmla="*/ 454 w 1814"/>
                  <a:gd name="T11" fmla="*/ 156 h 10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4"/>
                  <a:gd name="T19" fmla="*/ 0 h 1058"/>
                  <a:gd name="T20" fmla="*/ 1814 w 1814"/>
                  <a:gd name="T21" fmla="*/ 1058 h 10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4" h="1058">
                    <a:moveTo>
                      <a:pt x="0" y="529"/>
                    </a:moveTo>
                    <a:cubicBezTo>
                      <a:pt x="56" y="264"/>
                      <a:pt x="113" y="0"/>
                      <a:pt x="226" y="75"/>
                    </a:cubicBezTo>
                    <a:cubicBezTo>
                      <a:pt x="339" y="150"/>
                      <a:pt x="529" y="982"/>
                      <a:pt x="680" y="982"/>
                    </a:cubicBezTo>
                    <a:cubicBezTo>
                      <a:pt x="831" y="982"/>
                      <a:pt x="990" y="75"/>
                      <a:pt x="1134" y="75"/>
                    </a:cubicBezTo>
                    <a:cubicBezTo>
                      <a:pt x="1278" y="75"/>
                      <a:pt x="1429" y="906"/>
                      <a:pt x="1542" y="982"/>
                    </a:cubicBezTo>
                    <a:cubicBezTo>
                      <a:pt x="1655" y="1058"/>
                      <a:pt x="1734" y="793"/>
                      <a:pt x="1814" y="529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66" name="AutoShape 25"/>
            <p:cNvSpPr>
              <a:spLocks/>
            </p:cNvSpPr>
            <p:nvPr/>
          </p:nvSpPr>
          <p:spPr bwMode="auto">
            <a:xfrm rot="5400000">
              <a:off x="4127" y="2819"/>
              <a:ext cx="227" cy="1814"/>
            </a:xfrm>
            <a:prstGeom prst="rightBrace">
              <a:avLst>
                <a:gd name="adj1" fmla="val 6659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Line 26"/>
            <p:cNvSpPr>
              <a:spLocks noChangeShapeType="1"/>
            </p:cNvSpPr>
            <p:nvPr/>
          </p:nvSpPr>
          <p:spPr bwMode="auto">
            <a:xfrm>
              <a:off x="3334" y="3294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8435" name="Object 27"/>
            <p:cNvGraphicFramePr>
              <a:graphicFrameLocks noChangeAspect="1"/>
            </p:cNvGraphicFramePr>
            <p:nvPr/>
          </p:nvGraphicFramePr>
          <p:xfrm>
            <a:off x="4059" y="3793"/>
            <a:ext cx="40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5" name="Формула" r:id="rId17" imgW="228600" imgH="177480" progId="Equation.3">
                    <p:embed/>
                  </p:oleObj>
                </mc:Choice>
                <mc:Fallback>
                  <p:oleObj name="Формула" r:id="rId1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3793"/>
                          <a:ext cx="408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47" name="Group 45"/>
          <p:cNvGrpSpPr>
            <a:grpSpLocks/>
          </p:cNvGrpSpPr>
          <p:nvPr/>
        </p:nvGrpSpPr>
        <p:grpSpPr bwMode="auto">
          <a:xfrm>
            <a:off x="5208588" y="1989138"/>
            <a:ext cx="3935412" cy="3076575"/>
            <a:chOff x="3281" y="1253"/>
            <a:chExt cx="2479" cy="1938"/>
          </a:xfrm>
        </p:grpSpPr>
        <p:grpSp>
          <p:nvGrpSpPr>
            <p:cNvPr id="18449" name="Group 38"/>
            <p:cNvGrpSpPr>
              <a:grpSpLocks/>
            </p:cNvGrpSpPr>
            <p:nvPr/>
          </p:nvGrpSpPr>
          <p:grpSpPr bwMode="auto">
            <a:xfrm>
              <a:off x="3281" y="1434"/>
              <a:ext cx="2479" cy="1757"/>
              <a:chOff x="3185" y="1446"/>
              <a:chExt cx="2479" cy="1757"/>
            </a:xfrm>
          </p:grpSpPr>
          <p:grpSp>
            <p:nvGrpSpPr>
              <p:cNvPr id="18456" name="Group 29"/>
              <p:cNvGrpSpPr>
                <a:grpSpLocks/>
              </p:cNvGrpSpPr>
              <p:nvPr/>
            </p:nvGrpSpPr>
            <p:grpSpPr bwMode="auto">
              <a:xfrm>
                <a:off x="3424" y="1525"/>
                <a:ext cx="2223" cy="1678"/>
                <a:chOff x="612" y="572"/>
                <a:chExt cx="1588" cy="1407"/>
              </a:xfrm>
            </p:grpSpPr>
            <p:sp>
              <p:nvSpPr>
                <p:cNvPr id="18460" name="Freeform 30"/>
                <p:cNvSpPr>
                  <a:spLocks/>
                </p:cNvSpPr>
                <p:nvPr/>
              </p:nvSpPr>
              <p:spPr bwMode="auto">
                <a:xfrm>
                  <a:off x="612" y="572"/>
                  <a:ext cx="1387" cy="1407"/>
                </a:xfrm>
                <a:custGeom>
                  <a:avLst/>
                  <a:gdLst>
                    <a:gd name="T0" fmla="*/ 0 w 4536"/>
                    <a:gd name="T1" fmla="*/ 1084 h 983"/>
                    <a:gd name="T2" fmla="*/ 47 w 4536"/>
                    <a:gd name="T3" fmla="*/ 156 h 983"/>
                    <a:gd name="T4" fmla="*/ 127 w 4536"/>
                    <a:gd name="T5" fmla="*/ 2014 h 983"/>
                    <a:gd name="T6" fmla="*/ 212 w 4536"/>
                    <a:gd name="T7" fmla="*/ 156 h 983"/>
                    <a:gd name="T8" fmla="*/ 297 w 4536"/>
                    <a:gd name="T9" fmla="*/ 2014 h 983"/>
                    <a:gd name="T10" fmla="*/ 373 w 4536"/>
                    <a:gd name="T11" fmla="*/ 156 h 983"/>
                    <a:gd name="T12" fmla="*/ 424 w 4536"/>
                    <a:gd name="T13" fmla="*/ 1084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1" name="Freeform 31"/>
                <p:cNvSpPr>
                  <a:spLocks/>
                </p:cNvSpPr>
                <p:nvPr/>
              </p:nvSpPr>
              <p:spPr bwMode="auto">
                <a:xfrm>
                  <a:off x="612" y="853"/>
                  <a:ext cx="1387" cy="909"/>
                </a:xfrm>
                <a:custGeom>
                  <a:avLst/>
                  <a:gdLst>
                    <a:gd name="T0" fmla="*/ 0 w 4536"/>
                    <a:gd name="T1" fmla="*/ 452 h 983"/>
                    <a:gd name="T2" fmla="*/ 47 w 4536"/>
                    <a:gd name="T3" fmla="*/ 65 h 983"/>
                    <a:gd name="T4" fmla="*/ 127 w 4536"/>
                    <a:gd name="T5" fmla="*/ 841 h 983"/>
                    <a:gd name="T6" fmla="*/ 212 w 4536"/>
                    <a:gd name="T7" fmla="*/ 65 h 983"/>
                    <a:gd name="T8" fmla="*/ 297 w 4536"/>
                    <a:gd name="T9" fmla="*/ 841 h 983"/>
                    <a:gd name="T10" fmla="*/ 373 w 4536"/>
                    <a:gd name="T11" fmla="*/ 65 h 983"/>
                    <a:gd name="T12" fmla="*/ 424 w 4536"/>
                    <a:gd name="T13" fmla="*/ 452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612" y="615"/>
                  <a:ext cx="0" cy="136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3" name="Line 33"/>
                <p:cNvSpPr>
                  <a:spLocks noChangeShapeType="1"/>
                </p:cNvSpPr>
                <p:nvPr/>
              </p:nvSpPr>
              <p:spPr bwMode="auto">
                <a:xfrm>
                  <a:off x="612" y="1330"/>
                  <a:ext cx="15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4" name="Freeform 34"/>
                <p:cNvSpPr>
                  <a:spLocks/>
                </p:cNvSpPr>
                <p:nvPr/>
              </p:nvSpPr>
              <p:spPr bwMode="auto">
                <a:xfrm>
                  <a:off x="612" y="1092"/>
                  <a:ext cx="1387" cy="476"/>
                </a:xfrm>
                <a:custGeom>
                  <a:avLst/>
                  <a:gdLst>
                    <a:gd name="T0" fmla="*/ 0 w 4536"/>
                    <a:gd name="T1" fmla="*/ 124 h 983"/>
                    <a:gd name="T2" fmla="*/ 47 w 4536"/>
                    <a:gd name="T3" fmla="*/ 18 h 983"/>
                    <a:gd name="T4" fmla="*/ 127 w 4536"/>
                    <a:gd name="T5" fmla="*/ 230 h 983"/>
                    <a:gd name="T6" fmla="*/ 212 w 4536"/>
                    <a:gd name="T7" fmla="*/ 18 h 983"/>
                    <a:gd name="T8" fmla="*/ 297 w 4536"/>
                    <a:gd name="T9" fmla="*/ 230 h 983"/>
                    <a:gd name="T10" fmla="*/ 373 w 4536"/>
                    <a:gd name="T11" fmla="*/ 18 h 983"/>
                    <a:gd name="T12" fmla="*/ 424 w 4536"/>
                    <a:gd name="T13" fmla="*/ 124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57" name="Text Box 35"/>
              <p:cNvSpPr txBox="1">
                <a:spLocks noChangeArrowheads="1"/>
              </p:cNvSpPr>
              <p:nvPr/>
            </p:nvSpPr>
            <p:spPr bwMode="auto">
              <a:xfrm>
                <a:off x="3185" y="144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X</a:t>
                </a:r>
                <a:endParaRPr lang="ru-RU" b="1">
                  <a:latin typeface="Arial" charset="0"/>
                </a:endParaRPr>
              </a:p>
            </p:txBody>
          </p:sp>
          <p:sp>
            <p:nvSpPr>
              <p:cNvPr id="18458" name="Text Box 36"/>
              <p:cNvSpPr txBox="1">
                <a:spLocks noChangeArrowheads="1"/>
              </p:cNvSpPr>
              <p:nvPr/>
            </p:nvSpPr>
            <p:spPr bwMode="auto">
              <a:xfrm>
                <a:off x="3243" y="2296"/>
                <a:ext cx="1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0</a:t>
                </a:r>
                <a:endParaRPr lang="ru-RU" b="1">
                  <a:latin typeface="Arial" charset="0"/>
                </a:endParaRPr>
              </a:p>
            </p:txBody>
          </p:sp>
          <p:sp>
            <p:nvSpPr>
              <p:cNvPr id="18459" name="Text Box 37"/>
              <p:cNvSpPr txBox="1">
                <a:spLocks noChangeArrowheads="1"/>
              </p:cNvSpPr>
              <p:nvPr/>
            </p:nvSpPr>
            <p:spPr bwMode="auto">
              <a:xfrm>
                <a:off x="5420" y="2432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S</a:t>
                </a:r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18450" name="Text Box 39"/>
            <p:cNvSpPr txBox="1">
              <a:spLocks noChangeArrowheads="1"/>
            </p:cNvSpPr>
            <p:nvPr/>
          </p:nvSpPr>
          <p:spPr bwMode="auto">
            <a:xfrm>
              <a:off x="3742" y="125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</a:rPr>
                <a:t>1</a:t>
              </a:r>
              <a:endParaRPr lang="ru-RU" b="1">
                <a:solidFill>
                  <a:schemeClr val="accent2"/>
                </a:solidFill>
              </a:endParaRPr>
            </a:p>
          </p:txBody>
        </p:sp>
        <p:sp>
          <p:nvSpPr>
            <p:cNvPr id="18451" name="Text Box 40"/>
            <p:cNvSpPr txBox="1">
              <a:spLocks noChangeArrowheads="1"/>
            </p:cNvSpPr>
            <p:nvPr/>
          </p:nvSpPr>
          <p:spPr bwMode="auto">
            <a:xfrm>
              <a:off x="4105" y="125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</a:rPr>
                <a:t>2</a:t>
              </a:r>
              <a:endParaRPr lang="ru-RU" b="1">
                <a:solidFill>
                  <a:schemeClr val="accent2"/>
                </a:solidFill>
              </a:endParaRPr>
            </a:p>
          </p:txBody>
        </p:sp>
        <p:sp>
          <p:nvSpPr>
            <p:cNvPr id="18452" name="Text Box 41"/>
            <p:cNvSpPr txBox="1">
              <a:spLocks noChangeArrowheads="1"/>
            </p:cNvSpPr>
            <p:nvPr/>
          </p:nvSpPr>
          <p:spPr bwMode="auto">
            <a:xfrm>
              <a:off x="4649" y="1298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FF0066"/>
                  </a:solidFill>
                </a:rPr>
                <a:t>итог</a:t>
              </a:r>
            </a:p>
          </p:txBody>
        </p:sp>
        <p:sp>
          <p:nvSpPr>
            <p:cNvPr id="18453" name="Line 42"/>
            <p:cNvSpPr>
              <a:spLocks noChangeShapeType="1"/>
            </p:cNvSpPr>
            <p:nvPr/>
          </p:nvSpPr>
          <p:spPr bwMode="auto">
            <a:xfrm flipH="1">
              <a:off x="3696" y="1480"/>
              <a:ext cx="137" cy="4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43"/>
            <p:cNvSpPr>
              <a:spLocks noChangeShapeType="1"/>
            </p:cNvSpPr>
            <p:nvPr/>
          </p:nvSpPr>
          <p:spPr bwMode="auto">
            <a:xfrm flipH="1">
              <a:off x="3742" y="1480"/>
              <a:ext cx="453" cy="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44"/>
            <p:cNvSpPr>
              <a:spLocks noChangeShapeType="1"/>
            </p:cNvSpPr>
            <p:nvPr/>
          </p:nvSpPr>
          <p:spPr bwMode="auto">
            <a:xfrm flipH="1">
              <a:off x="4604" y="1525"/>
              <a:ext cx="226" cy="22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2997200" y="0"/>
            <a:ext cx="3353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9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2997200" y="0"/>
            <a:ext cx="3353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458" name="Object 15"/>
          <p:cNvGraphicFramePr>
            <a:graphicFrameLocks noChangeAspect="1"/>
          </p:cNvGraphicFramePr>
          <p:nvPr/>
        </p:nvGraphicFramePr>
        <p:xfrm>
          <a:off x="3563938" y="1125538"/>
          <a:ext cx="5435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" name="Формула" r:id="rId3" imgW="2031840" imgH="279360" progId="Equation.3">
                  <p:embed/>
                </p:oleObj>
              </mc:Choice>
              <mc:Fallback>
                <p:oleObj name="Формула" r:id="rId3" imgW="2031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25538"/>
                        <a:ext cx="54356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92941" y="3357195"/>
            <a:ext cx="4392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Если волны приходят в точку А в противоположных фазах, то в точке А наблюдается минимум – волны ослабляют друг друга.</a:t>
            </a:r>
          </a:p>
        </p:txBody>
      </p:sp>
      <p:grpSp>
        <p:nvGrpSpPr>
          <p:cNvPr id="19468" name="Group 40"/>
          <p:cNvGrpSpPr>
            <a:grpSpLocks/>
          </p:cNvGrpSpPr>
          <p:nvPr/>
        </p:nvGrpSpPr>
        <p:grpSpPr bwMode="auto">
          <a:xfrm>
            <a:off x="447676" y="5373688"/>
            <a:ext cx="4627563" cy="1368425"/>
            <a:chOff x="282" y="3385"/>
            <a:chExt cx="2915" cy="862"/>
          </a:xfrm>
        </p:grpSpPr>
        <p:sp>
          <p:nvSpPr>
            <p:cNvPr id="19501" name="Text Box 18"/>
            <p:cNvSpPr txBox="1">
              <a:spLocks noChangeArrowheads="1"/>
            </p:cNvSpPr>
            <p:nvPr/>
          </p:nvSpPr>
          <p:spPr bwMode="auto">
            <a:xfrm>
              <a:off x="282" y="3527"/>
              <a:ext cx="1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Условие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min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9465" name="Object 19"/>
            <p:cNvGraphicFramePr>
              <a:graphicFrameLocks noChangeAspect="1"/>
            </p:cNvGraphicFramePr>
            <p:nvPr/>
          </p:nvGraphicFramePr>
          <p:xfrm>
            <a:off x="1663" y="3385"/>
            <a:ext cx="1534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5" name="Формула" r:id="rId5" imgW="952200" imgH="609480" progId="Equation.3">
                    <p:embed/>
                  </p:oleObj>
                </mc:Choice>
                <mc:Fallback>
                  <p:oleObj name="Формула" r:id="rId5" imgW="952200" imgH="609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" y="3385"/>
                          <a:ext cx="1534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9" name="Group 39"/>
          <p:cNvGrpSpPr>
            <a:grpSpLocks/>
          </p:cNvGrpSpPr>
          <p:nvPr/>
        </p:nvGrpSpPr>
        <p:grpSpPr bwMode="auto">
          <a:xfrm>
            <a:off x="5508625" y="5516563"/>
            <a:ext cx="1871663" cy="1081087"/>
            <a:chOff x="3515" y="2976"/>
            <a:chExt cx="1814" cy="1090"/>
          </a:xfrm>
        </p:grpSpPr>
        <p:sp>
          <p:nvSpPr>
            <p:cNvPr id="19498" name="AutoShape 25"/>
            <p:cNvSpPr>
              <a:spLocks/>
            </p:cNvSpPr>
            <p:nvPr/>
          </p:nvSpPr>
          <p:spPr bwMode="auto">
            <a:xfrm rot="5400000">
              <a:off x="4308" y="2774"/>
              <a:ext cx="227" cy="1814"/>
            </a:xfrm>
            <a:prstGeom prst="rightBrace">
              <a:avLst>
                <a:gd name="adj1" fmla="val 6659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9" name="Line 26"/>
            <p:cNvSpPr>
              <a:spLocks noChangeShapeType="1"/>
            </p:cNvSpPr>
            <p:nvPr/>
          </p:nvSpPr>
          <p:spPr bwMode="auto">
            <a:xfrm>
              <a:off x="3515" y="3249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9464" name="Object 27"/>
            <p:cNvGraphicFramePr>
              <a:graphicFrameLocks noChangeAspect="1"/>
            </p:cNvGraphicFramePr>
            <p:nvPr/>
          </p:nvGraphicFramePr>
          <p:xfrm>
            <a:off x="4240" y="3748"/>
            <a:ext cx="40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6" name="Формула" r:id="rId7" imgW="228600" imgH="177480" progId="Equation.3">
                    <p:embed/>
                  </p:oleObj>
                </mc:Choice>
                <mc:Fallback>
                  <p:oleObj name="Формула" r:id="rId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0" y="3748"/>
                          <a:ext cx="408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3515" y="2976"/>
              <a:ext cx="1814" cy="499"/>
            </a:xfrm>
            <a:custGeom>
              <a:avLst/>
              <a:gdLst>
                <a:gd name="T0" fmla="*/ 0 w 4536"/>
                <a:gd name="T1" fmla="*/ 137 h 983"/>
                <a:gd name="T2" fmla="*/ 80 w 4536"/>
                <a:gd name="T3" fmla="*/ 20 h 983"/>
                <a:gd name="T4" fmla="*/ 218 w 4536"/>
                <a:gd name="T5" fmla="*/ 253 h 983"/>
                <a:gd name="T6" fmla="*/ 363 w 4536"/>
                <a:gd name="T7" fmla="*/ 20 h 983"/>
                <a:gd name="T8" fmla="*/ 508 w 4536"/>
                <a:gd name="T9" fmla="*/ 253 h 983"/>
                <a:gd name="T10" fmla="*/ 638 w 4536"/>
                <a:gd name="T11" fmla="*/ 20 h 983"/>
                <a:gd name="T12" fmla="*/ 725 w 4536"/>
                <a:gd name="T13" fmla="*/ 137 h 9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6"/>
                <a:gd name="T22" fmla="*/ 0 h 983"/>
                <a:gd name="T23" fmla="*/ 4536 w 4536"/>
                <a:gd name="T24" fmla="*/ 983 h 9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6" h="983">
                  <a:moveTo>
                    <a:pt x="0" y="529"/>
                  </a:moveTo>
                  <a:cubicBezTo>
                    <a:pt x="136" y="264"/>
                    <a:pt x="272" y="0"/>
                    <a:pt x="499" y="76"/>
                  </a:cubicBezTo>
                  <a:cubicBezTo>
                    <a:pt x="726" y="152"/>
                    <a:pt x="1065" y="983"/>
                    <a:pt x="1360" y="983"/>
                  </a:cubicBezTo>
                  <a:cubicBezTo>
                    <a:pt x="1655" y="983"/>
                    <a:pt x="1966" y="76"/>
                    <a:pt x="2268" y="76"/>
                  </a:cubicBezTo>
                  <a:cubicBezTo>
                    <a:pt x="2570" y="76"/>
                    <a:pt x="2888" y="983"/>
                    <a:pt x="3175" y="983"/>
                  </a:cubicBezTo>
                  <a:cubicBezTo>
                    <a:pt x="3462" y="983"/>
                    <a:pt x="3764" y="152"/>
                    <a:pt x="3991" y="76"/>
                  </a:cubicBezTo>
                  <a:cubicBezTo>
                    <a:pt x="4218" y="0"/>
                    <a:pt x="4377" y="264"/>
                    <a:pt x="4536" y="529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70" name="Group 51"/>
          <p:cNvGrpSpPr>
            <a:grpSpLocks/>
          </p:cNvGrpSpPr>
          <p:nvPr/>
        </p:nvGrpSpPr>
        <p:grpSpPr bwMode="auto">
          <a:xfrm>
            <a:off x="4787900" y="2349500"/>
            <a:ext cx="4176713" cy="2808288"/>
            <a:chOff x="3016" y="1480"/>
            <a:chExt cx="2631" cy="1769"/>
          </a:xfrm>
        </p:grpSpPr>
        <p:grpSp>
          <p:nvGrpSpPr>
            <p:cNvPr id="19482" name="Group 44"/>
            <p:cNvGrpSpPr>
              <a:grpSpLocks/>
            </p:cNvGrpSpPr>
            <p:nvPr/>
          </p:nvGrpSpPr>
          <p:grpSpPr bwMode="auto">
            <a:xfrm>
              <a:off x="3016" y="1570"/>
              <a:ext cx="2631" cy="1679"/>
              <a:chOff x="3016" y="1570"/>
              <a:chExt cx="2631" cy="1724"/>
            </a:xfrm>
          </p:grpSpPr>
          <p:grpSp>
            <p:nvGrpSpPr>
              <p:cNvPr id="19489" name="Group 33"/>
              <p:cNvGrpSpPr>
                <a:grpSpLocks/>
              </p:cNvGrpSpPr>
              <p:nvPr/>
            </p:nvGrpSpPr>
            <p:grpSpPr bwMode="auto">
              <a:xfrm>
                <a:off x="3243" y="1570"/>
                <a:ext cx="2404" cy="1724"/>
                <a:chOff x="204" y="570"/>
                <a:chExt cx="3992" cy="3033"/>
              </a:xfrm>
            </p:grpSpPr>
            <p:sp>
              <p:nvSpPr>
                <p:cNvPr id="19493" name="Freeform 34"/>
                <p:cNvSpPr>
                  <a:spLocks/>
                </p:cNvSpPr>
                <p:nvPr/>
              </p:nvSpPr>
              <p:spPr bwMode="auto">
                <a:xfrm>
                  <a:off x="204" y="2024"/>
                  <a:ext cx="3487" cy="272"/>
                </a:xfrm>
                <a:custGeom>
                  <a:avLst/>
                  <a:gdLst>
                    <a:gd name="T0" fmla="*/ 0 w 4536"/>
                    <a:gd name="T1" fmla="*/ 40 h 983"/>
                    <a:gd name="T2" fmla="*/ 295 w 4536"/>
                    <a:gd name="T3" fmla="*/ 6 h 983"/>
                    <a:gd name="T4" fmla="*/ 803 w 4536"/>
                    <a:gd name="T5" fmla="*/ 75 h 983"/>
                    <a:gd name="T6" fmla="*/ 1341 w 4536"/>
                    <a:gd name="T7" fmla="*/ 6 h 983"/>
                    <a:gd name="T8" fmla="*/ 1876 w 4536"/>
                    <a:gd name="T9" fmla="*/ 75 h 983"/>
                    <a:gd name="T10" fmla="*/ 2358 w 4536"/>
                    <a:gd name="T11" fmla="*/ 6 h 983"/>
                    <a:gd name="T12" fmla="*/ 2681 w 4536"/>
                    <a:gd name="T13" fmla="*/ 40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4" name="Freeform 35"/>
                <p:cNvSpPr>
                  <a:spLocks/>
                </p:cNvSpPr>
                <p:nvPr/>
              </p:nvSpPr>
              <p:spPr bwMode="auto">
                <a:xfrm>
                  <a:off x="204" y="1026"/>
                  <a:ext cx="3487" cy="2094"/>
                </a:xfrm>
                <a:custGeom>
                  <a:avLst/>
                  <a:gdLst>
                    <a:gd name="T0" fmla="*/ 0 w 4536"/>
                    <a:gd name="T1" fmla="*/ 2401 h 983"/>
                    <a:gd name="T2" fmla="*/ 295 w 4536"/>
                    <a:gd name="T3" fmla="*/ 345 h 983"/>
                    <a:gd name="T4" fmla="*/ 803 w 4536"/>
                    <a:gd name="T5" fmla="*/ 4461 h 983"/>
                    <a:gd name="T6" fmla="*/ 1341 w 4536"/>
                    <a:gd name="T7" fmla="*/ 345 h 983"/>
                    <a:gd name="T8" fmla="*/ 1876 w 4536"/>
                    <a:gd name="T9" fmla="*/ 4461 h 983"/>
                    <a:gd name="T10" fmla="*/ 2358 w 4536"/>
                    <a:gd name="T11" fmla="*/ 345 h 983"/>
                    <a:gd name="T12" fmla="*/ 2681 w 4536"/>
                    <a:gd name="T13" fmla="*/ 2401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04" y="570"/>
                  <a:ext cx="0" cy="30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6" name="Line 37"/>
                <p:cNvSpPr>
                  <a:spLocks noChangeShapeType="1"/>
                </p:cNvSpPr>
                <p:nvPr/>
              </p:nvSpPr>
              <p:spPr bwMode="auto">
                <a:xfrm>
                  <a:off x="204" y="2160"/>
                  <a:ext cx="39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7" name="Freeform 38"/>
                <p:cNvSpPr>
                  <a:spLocks/>
                </p:cNvSpPr>
                <p:nvPr/>
              </p:nvSpPr>
              <p:spPr bwMode="auto">
                <a:xfrm rot="10800000">
                  <a:off x="204" y="1298"/>
                  <a:ext cx="3487" cy="1860"/>
                </a:xfrm>
                <a:custGeom>
                  <a:avLst/>
                  <a:gdLst>
                    <a:gd name="T0" fmla="*/ 0 w 4536"/>
                    <a:gd name="T1" fmla="*/ 1894 h 983"/>
                    <a:gd name="T2" fmla="*/ 295 w 4536"/>
                    <a:gd name="T3" fmla="*/ 272 h 983"/>
                    <a:gd name="T4" fmla="*/ 803 w 4536"/>
                    <a:gd name="T5" fmla="*/ 3519 h 983"/>
                    <a:gd name="T6" fmla="*/ 1341 w 4536"/>
                    <a:gd name="T7" fmla="*/ 272 h 983"/>
                    <a:gd name="T8" fmla="*/ 1876 w 4536"/>
                    <a:gd name="T9" fmla="*/ 3519 h 983"/>
                    <a:gd name="T10" fmla="*/ 2358 w 4536"/>
                    <a:gd name="T11" fmla="*/ 272 h 983"/>
                    <a:gd name="T12" fmla="*/ 2681 w 4536"/>
                    <a:gd name="T13" fmla="*/ 1894 h 9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36"/>
                    <a:gd name="T22" fmla="*/ 0 h 983"/>
                    <a:gd name="T23" fmla="*/ 4536 w 4536"/>
                    <a:gd name="T24" fmla="*/ 983 h 9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36" h="983">
                      <a:moveTo>
                        <a:pt x="0" y="529"/>
                      </a:moveTo>
                      <a:cubicBezTo>
                        <a:pt x="136" y="264"/>
                        <a:pt x="272" y="0"/>
                        <a:pt x="499" y="76"/>
                      </a:cubicBezTo>
                      <a:cubicBezTo>
                        <a:pt x="726" y="152"/>
                        <a:pt x="1065" y="983"/>
                        <a:pt x="1360" y="983"/>
                      </a:cubicBezTo>
                      <a:cubicBezTo>
                        <a:pt x="1655" y="983"/>
                        <a:pt x="1966" y="76"/>
                        <a:pt x="2268" y="76"/>
                      </a:cubicBezTo>
                      <a:cubicBezTo>
                        <a:pt x="2570" y="76"/>
                        <a:pt x="2888" y="983"/>
                        <a:pt x="3175" y="983"/>
                      </a:cubicBezTo>
                      <a:cubicBezTo>
                        <a:pt x="3462" y="983"/>
                        <a:pt x="3764" y="152"/>
                        <a:pt x="3991" y="76"/>
                      </a:cubicBezTo>
                      <a:cubicBezTo>
                        <a:pt x="4218" y="0"/>
                        <a:pt x="4377" y="264"/>
                        <a:pt x="4536" y="529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490" name="Text Box 41"/>
              <p:cNvSpPr txBox="1">
                <a:spLocks noChangeArrowheads="1"/>
              </p:cNvSpPr>
              <p:nvPr/>
            </p:nvSpPr>
            <p:spPr bwMode="auto">
              <a:xfrm>
                <a:off x="3016" y="1570"/>
                <a:ext cx="24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X</a:t>
                </a:r>
                <a:endParaRPr lang="ru-RU" b="1">
                  <a:latin typeface="Arial" charset="0"/>
                </a:endParaRPr>
              </a:p>
            </p:txBody>
          </p:sp>
          <p:sp>
            <p:nvSpPr>
              <p:cNvPr id="19491" name="Text Box 42"/>
              <p:cNvSpPr txBox="1">
                <a:spLocks noChangeArrowheads="1"/>
              </p:cNvSpPr>
              <p:nvPr/>
            </p:nvSpPr>
            <p:spPr bwMode="auto">
              <a:xfrm>
                <a:off x="5375" y="2478"/>
                <a:ext cx="244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S</a:t>
                </a:r>
                <a:endParaRPr lang="ru-RU" b="1">
                  <a:latin typeface="Arial" charset="0"/>
                </a:endParaRPr>
              </a:p>
            </p:txBody>
          </p:sp>
          <p:sp>
            <p:nvSpPr>
              <p:cNvPr id="19492" name="Text Box 43"/>
              <p:cNvSpPr txBox="1">
                <a:spLocks noChangeArrowheads="1"/>
              </p:cNvSpPr>
              <p:nvPr/>
            </p:nvSpPr>
            <p:spPr bwMode="auto">
              <a:xfrm>
                <a:off x="3016" y="2341"/>
                <a:ext cx="22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latin typeface="Arial" charset="0"/>
                  </a:rPr>
                  <a:t>0</a:t>
                </a:r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19483" name="Text Box 45"/>
            <p:cNvSpPr txBox="1">
              <a:spLocks noChangeArrowheads="1"/>
            </p:cNvSpPr>
            <p:nvPr/>
          </p:nvSpPr>
          <p:spPr bwMode="auto">
            <a:xfrm>
              <a:off x="3651" y="14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</a:rPr>
                <a:t>1</a:t>
              </a:r>
              <a:endParaRPr lang="ru-RU" b="1">
                <a:solidFill>
                  <a:schemeClr val="accent2"/>
                </a:solidFill>
              </a:endParaRPr>
            </a:p>
          </p:txBody>
        </p:sp>
        <p:sp>
          <p:nvSpPr>
            <p:cNvPr id="19484" name="Text Box 46"/>
            <p:cNvSpPr txBox="1">
              <a:spLocks noChangeArrowheads="1"/>
            </p:cNvSpPr>
            <p:nvPr/>
          </p:nvSpPr>
          <p:spPr bwMode="auto">
            <a:xfrm>
              <a:off x="4014" y="14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</a:rPr>
                <a:t>2</a:t>
              </a:r>
              <a:endParaRPr lang="ru-RU" b="1">
                <a:solidFill>
                  <a:schemeClr val="accent2"/>
                </a:solidFill>
              </a:endParaRPr>
            </a:p>
          </p:txBody>
        </p:sp>
        <p:sp>
          <p:nvSpPr>
            <p:cNvPr id="19485" name="Text Box 47"/>
            <p:cNvSpPr txBox="1">
              <a:spLocks noChangeArrowheads="1"/>
            </p:cNvSpPr>
            <p:nvPr/>
          </p:nvSpPr>
          <p:spPr bwMode="auto">
            <a:xfrm>
              <a:off x="4558" y="1525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FF0066"/>
                  </a:solidFill>
                </a:rPr>
                <a:t>итог</a:t>
              </a:r>
            </a:p>
          </p:txBody>
        </p:sp>
        <p:sp>
          <p:nvSpPr>
            <p:cNvPr id="19486" name="Line 48"/>
            <p:cNvSpPr>
              <a:spLocks noChangeShapeType="1"/>
            </p:cNvSpPr>
            <p:nvPr/>
          </p:nvSpPr>
          <p:spPr bwMode="auto">
            <a:xfrm flipH="1">
              <a:off x="3515" y="1706"/>
              <a:ext cx="227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Line 49"/>
            <p:cNvSpPr>
              <a:spLocks noChangeShapeType="1"/>
            </p:cNvSpPr>
            <p:nvPr/>
          </p:nvSpPr>
          <p:spPr bwMode="auto">
            <a:xfrm flipH="1">
              <a:off x="3969" y="1706"/>
              <a:ext cx="136" cy="27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Line 50"/>
            <p:cNvSpPr>
              <a:spLocks noChangeShapeType="1"/>
            </p:cNvSpPr>
            <p:nvPr/>
          </p:nvSpPr>
          <p:spPr bwMode="auto">
            <a:xfrm flipH="1">
              <a:off x="4332" y="1752"/>
              <a:ext cx="362" cy="589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71" name="Group 52"/>
          <p:cNvGrpSpPr>
            <a:grpSpLocks/>
          </p:cNvGrpSpPr>
          <p:nvPr/>
        </p:nvGrpSpPr>
        <p:grpSpPr bwMode="auto">
          <a:xfrm>
            <a:off x="250825" y="692150"/>
            <a:ext cx="2746375" cy="2160588"/>
            <a:chOff x="158" y="436"/>
            <a:chExt cx="1730" cy="1361"/>
          </a:xfrm>
        </p:grpSpPr>
        <p:grpSp>
          <p:nvGrpSpPr>
            <p:cNvPr id="19474" name="Group 53"/>
            <p:cNvGrpSpPr>
              <a:grpSpLocks/>
            </p:cNvGrpSpPr>
            <p:nvPr/>
          </p:nvGrpSpPr>
          <p:grpSpPr bwMode="auto">
            <a:xfrm>
              <a:off x="295" y="754"/>
              <a:ext cx="1271" cy="771"/>
              <a:chOff x="567" y="1207"/>
              <a:chExt cx="2359" cy="1044"/>
            </a:xfrm>
          </p:grpSpPr>
          <p:sp>
            <p:nvSpPr>
              <p:cNvPr id="19476" name="AutoShape 54"/>
              <p:cNvSpPr>
                <a:spLocks noChangeArrowheads="1"/>
              </p:cNvSpPr>
              <p:nvPr/>
            </p:nvSpPr>
            <p:spPr bwMode="auto">
              <a:xfrm>
                <a:off x="567" y="1253"/>
                <a:ext cx="227" cy="227"/>
              </a:xfrm>
              <a:prstGeom prst="star8">
                <a:avLst>
                  <a:gd name="adj" fmla="val 9028"/>
                </a:avLst>
              </a:prstGeom>
              <a:solidFill>
                <a:srgbClr val="FFFF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7" name="AutoShape 55"/>
              <p:cNvSpPr>
                <a:spLocks noChangeArrowheads="1"/>
              </p:cNvSpPr>
              <p:nvPr/>
            </p:nvSpPr>
            <p:spPr bwMode="auto">
              <a:xfrm>
                <a:off x="839" y="2024"/>
                <a:ext cx="227" cy="227"/>
              </a:xfrm>
              <a:prstGeom prst="star8">
                <a:avLst>
                  <a:gd name="adj" fmla="val 9028"/>
                </a:avLst>
              </a:prstGeom>
              <a:solidFill>
                <a:srgbClr val="FFFF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8" name="Oval 56"/>
              <p:cNvSpPr>
                <a:spLocks noChangeArrowheads="1"/>
              </p:cNvSpPr>
              <p:nvPr/>
            </p:nvSpPr>
            <p:spPr bwMode="auto">
              <a:xfrm>
                <a:off x="2835" y="1207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9" name="Line 57"/>
              <p:cNvSpPr>
                <a:spLocks noChangeShapeType="1"/>
              </p:cNvSpPr>
              <p:nvPr/>
            </p:nvSpPr>
            <p:spPr bwMode="auto">
              <a:xfrm flipV="1">
                <a:off x="748" y="1253"/>
                <a:ext cx="2087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Line 58"/>
              <p:cNvSpPr>
                <a:spLocks noChangeShapeType="1"/>
              </p:cNvSpPr>
              <p:nvPr/>
            </p:nvSpPr>
            <p:spPr bwMode="auto">
              <a:xfrm flipV="1">
                <a:off x="975" y="1298"/>
                <a:ext cx="1860" cy="8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AutoShape 59"/>
              <p:cNvSpPr>
                <a:spLocks/>
              </p:cNvSpPr>
              <p:nvPr/>
            </p:nvSpPr>
            <p:spPr bwMode="auto">
              <a:xfrm rot="-6863053">
                <a:off x="2632" y="1274"/>
                <a:ext cx="134" cy="454"/>
              </a:xfrm>
              <a:prstGeom prst="leftBrace">
                <a:avLst>
                  <a:gd name="adj1" fmla="val 2823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19459" name="Object 60"/>
            <p:cNvGraphicFramePr>
              <a:graphicFrameLocks noChangeAspect="1"/>
            </p:cNvGraphicFramePr>
            <p:nvPr/>
          </p:nvGraphicFramePr>
          <p:xfrm>
            <a:off x="1429" y="935"/>
            <a:ext cx="344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7" name="Формула" r:id="rId9" imgW="228600" imgH="177480" progId="Equation.3">
                    <p:embed/>
                  </p:oleObj>
                </mc:Choice>
                <mc:Fallback>
                  <p:oleObj name="Формула" r:id="rId9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935"/>
                          <a:ext cx="344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61"/>
            <p:cNvGraphicFramePr>
              <a:graphicFrameLocks noChangeAspect="1"/>
            </p:cNvGraphicFramePr>
            <p:nvPr/>
          </p:nvGraphicFramePr>
          <p:xfrm>
            <a:off x="727" y="436"/>
            <a:ext cx="31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8" name="Формула" r:id="rId11" imgW="164880" imgH="215640" progId="Equation.3">
                    <p:embed/>
                  </p:oleObj>
                </mc:Choice>
                <mc:Fallback>
                  <p:oleObj name="Формула" r:id="rId11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" y="436"/>
                          <a:ext cx="313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62"/>
            <p:cNvGraphicFramePr>
              <a:graphicFrameLocks noChangeAspect="1"/>
            </p:cNvGraphicFramePr>
            <p:nvPr/>
          </p:nvGraphicFramePr>
          <p:xfrm>
            <a:off x="884" y="1071"/>
            <a:ext cx="33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9" name="Формула" r:id="rId13" imgW="177480" imgH="215640" progId="Equation.3">
                    <p:embed/>
                  </p:oleObj>
                </mc:Choice>
                <mc:Fallback>
                  <p:oleObj name="Формула" r:id="rId13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071"/>
                          <a:ext cx="33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63"/>
            <p:cNvGraphicFramePr>
              <a:graphicFrameLocks noChangeAspect="1"/>
            </p:cNvGraphicFramePr>
            <p:nvPr/>
          </p:nvGraphicFramePr>
          <p:xfrm>
            <a:off x="158" y="890"/>
            <a:ext cx="313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0" name="Формула" r:id="rId15" imgW="164880" imgH="215640" progId="Equation.3">
                    <p:embed/>
                  </p:oleObj>
                </mc:Choice>
                <mc:Fallback>
                  <p:oleObj name="Формула" r:id="rId1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90"/>
                          <a:ext cx="313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64"/>
            <p:cNvGraphicFramePr>
              <a:graphicFrameLocks noChangeAspect="1"/>
            </p:cNvGraphicFramePr>
            <p:nvPr/>
          </p:nvGraphicFramePr>
          <p:xfrm>
            <a:off x="340" y="1389"/>
            <a:ext cx="33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1" name="Формула" r:id="rId17" imgW="177480" imgH="215640" progId="Equation.3">
                    <p:embed/>
                  </p:oleObj>
                </mc:Choice>
                <mc:Fallback>
                  <p:oleObj name="Формула" r:id="rId1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389"/>
                          <a:ext cx="33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5" name="Text Box 65"/>
            <p:cNvSpPr txBox="1">
              <a:spLocks noChangeArrowheads="1"/>
            </p:cNvSpPr>
            <p:nvPr/>
          </p:nvSpPr>
          <p:spPr bwMode="auto">
            <a:xfrm>
              <a:off x="1610" y="527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/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3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teachastronomy.com/astropediaimages/2000px-Ebohr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208912" cy="59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Юнга  (1802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9" descr="http://bolvan.ph.utexas.edu/~vadim/classes/2014f/two-slit-col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140475"/>
            <a:ext cx="8640960" cy="64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6992246" cy="40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573016"/>
                <a:ext cx="8424936" cy="362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∆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+(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2800" b="0" i="1" dirty="0" smtClean="0">
                        <a:latin typeface="Cambria Math"/>
                        <a:cs typeface="Times New Roman" pitchFamily="18" charset="0"/>
                      </a:rPr>
                      <m:t>;            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+(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)(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ru-RU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𝑥𝑑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Т.к.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𝐿</m:t>
                    </m:r>
                    <m:r>
                      <a:rPr lang="ru-RU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 то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endParaRPr lang="en-US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∆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𝑥𝑑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ru-RU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8424936" cy="3626185"/>
              </a:xfrm>
              <a:prstGeom prst="rect">
                <a:avLst/>
              </a:prstGeom>
              <a:blipFill rotWithShape="1">
                <a:blip r:embed="rId3"/>
                <a:stretch>
                  <a:fillRect l="-1447" t="-1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3928" y="5553776"/>
                <a:ext cx="4824536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𝜆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              k= 0,1,2…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53776"/>
                <a:ext cx="4824536" cy="616836"/>
              </a:xfrm>
              <a:prstGeom prst="rect">
                <a:avLst/>
              </a:prstGeom>
              <a:blipFill rotWithShape="1"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8442" y="6241164"/>
                <a:ext cx="4824536" cy="616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±(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𝜆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   k= 0,1,2…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442" y="6241164"/>
                <a:ext cx="4824536" cy="616836"/>
              </a:xfrm>
              <a:prstGeom prst="rect">
                <a:avLst/>
              </a:prstGeom>
              <a:blipFill rotWithShape="1">
                <a:blip r:embed="rId5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8818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" y="2924944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029" y="898183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anose="02040502050405020303" pitchFamily="18" charset="0"/>
              </a:rPr>
              <a:t>b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668" y="2763674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anose="02040502050405020303" pitchFamily="18" charset="0"/>
              </a:rPr>
              <a:t>c</a:t>
            </a:r>
            <a:endParaRPr lang="ru-RU" sz="2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8/Soap_bubble_sky.jpg/800px-Soap_bubble_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3" y="70131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4771"/>
            <a:ext cx="681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Интерференция в тонких плёнках</a:t>
            </a:r>
          </a:p>
        </p:txBody>
      </p:sp>
    </p:spTree>
    <p:extLst>
      <p:ext uri="{BB962C8B-B14F-4D97-AF65-F5344CB8AC3E}">
        <p14:creationId xmlns:p14="http://schemas.microsoft.com/office/powerpoint/2010/main" val="26662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4771"/>
            <a:ext cx="681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Интерференция в тонких плёнках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050"/>
            <a:ext cx="4599196" cy="36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694025"/>
            <a:ext cx="4355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Белый свет падает на тонкую пленку. Частично свет (волна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отражается от верхней поверхности пленки, частично (волна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пройдя через пленку, отражается от ее нижней поверхности. Обе отраженные волны 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1'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2'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отлича­ются разностью хода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/>
              <a:t>Естественно, что больший путь проходит волна, отражен­ная от нижней поверхности пленки, хотя разность хода невелика — не­многим превышает удвоенную тол­щину пленки.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30" y="4787128"/>
            <a:ext cx="8993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Белый </a:t>
            </a:r>
            <a:r>
              <a:rPr lang="ru-RU" sz="2000" i="1" dirty="0"/>
              <a:t>свет </a:t>
            </a:r>
            <a:r>
              <a:rPr lang="ru-RU" sz="2000" i="1" dirty="0" err="1"/>
              <a:t>немонохроматичен</a:t>
            </a:r>
            <a:r>
              <a:rPr lang="ru-RU" sz="2000" i="1" dirty="0"/>
              <a:t>, </a:t>
            </a:r>
            <a:r>
              <a:rPr lang="ru-RU" sz="2000" dirty="0"/>
              <a:t>он содержит электромагнитные вол­ны разной длины — от 400 до 760 </a:t>
            </a:r>
            <a:r>
              <a:rPr lang="ru-RU" sz="2000" dirty="0" err="1"/>
              <a:t>нм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Из-за того, что разность хода зави­сит от длины волны, максимумы ин­терференционной картины для раз­ных длин волн получаются в разных точках приемника (например, на сет­чатке глаза). Именно поэтому пленки имеют радужную окраску. </a:t>
            </a:r>
          </a:p>
        </p:txBody>
      </p:sp>
    </p:spTree>
    <p:extLst>
      <p:ext uri="{BB962C8B-B14F-4D97-AF65-F5344CB8AC3E}">
        <p14:creationId xmlns:p14="http://schemas.microsoft.com/office/powerpoint/2010/main" val="32270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354324" y="13855"/>
            <a:ext cx="3672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Ньютона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9" name="Text Box 19"/>
          <p:cNvSpPr txBox="1">
            <a:spLocks noChangeArrowheads="1"/>
          </p:cNvSpPr>
          <p:nvPr/>
        </p:nvSpPr>
        <p:spPr bwMode="auto">
          <a:xfrm>
            <a:off x="179388" y="52197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>
              <a:latin typeface="Arial" charset="0"/>
            </a:endParaRPr>
          </a:p>
        </p:txBody>
      </p:sp>
      <p:pic>
        <p:nvPicPr>
          <p:cNvPr id="20482" name="Picture 2" descr="https://upload.wikimedia.org/wikipedia/commons/thumb/3/36/Newton-rings.jpg/800px-Newton-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3" y="636134"/>
            <a:ext cx="6108970" cy="58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0" y="670702"/>
            <a:ext cx="6896816" cy="592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http://lib.convdocs.org/pars_docs/refs/170/169019/169019_html_773d5e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" y="636134"/>
            <a:ext cx="4104456" cy="55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1213" y="643177"/>
            <a:ext cx="47727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выпуклой поверхностью линзы и плоской пластинкой образуется воздушный клин. Волны, отраженные от нижней поверхности лин­зы и от верхней поверхности плоской пластинки, отличаются разностью хода, зависящей от толщины воздушного клина в дан ном месте. А так как установка симметрична относительно оси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интерференционные полосы имеют вид концентрических колец. Если осветить установку монохроматическим светом — крас­ным, синим и т. п., то мы будем наблюдать чередование цветных и темных колец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же установку осветить белым светом, то кольца окажутся спектрально окрашенными: наружная часть кольца окажется красной, внутренняя — сине-фиолетовой.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908175" y="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 света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51533" y="621941"/>
            <a:ext cx="8741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Белый свет представляет собой набор волн различной длины.</a:t>
            </a:r>
          </a:p>
        </p:txBody>
      </p:sp>
      <p:pic>
        <p:nvPicPr>
          <p:cNvPr id="16389" name="Picture 17" descr="RG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957513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250825" y="4005263"/>
            <a:ext cx="86423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Свет, представляющий собой набор волн одинаковой длины – </a:t>
            </a:r>
            <a:r>
              <a:rPr lang="ru-RU" sz="2800" i="1" dirty="0" err="1">
                <a:solidFill>
                  <a:srgbClr val="C00000"/>
                </a:solidFill>
                <a:latin typeface="Georgia" pitchFamily="18" charset="0"/>
              </a:rPr>
              <a:t>монохроматичный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Свет, представляющий собой набор волн различных длин  – </a:t>
            </a:r>
            <a:r>
              <a:rPr lang="ru-RU" sz="2800" i="1" dirty="0" err="1">
                <a:solidFill>
                  <a:srgbClr val="C00000"/>
                </a:solidFill>
                <a:latin typeface="Georgia" pitchFamily="18" charset="0"/>
              </a:rPr>
              <a:t>полихроматичный</a:t>
            </a:r>
            <a:r>
              <a:rPr lang="ru-RU" sz="2800" i="1" dirty="0">
                <a:solidFill>
                  <a:srgbClr val="C00000"/>
                </a:solidFill>
                <a:latin typeface="Georgia" pitchFamily="18" charset="0"/>
              </a:rPr>
              <a:t>. </a:t>
            </a:r>
            <a:endParaRPr lang="ru-RU" sz="28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Georgia" pitchFamily="18" charset="0"/>
              </a:rPr>
              <a:t>Белый </a:t>
            </a:r>
            <a:r>
              <a:rPr lang="ru-RU" dirty="0">
                <a:latin typeface="Georgia" pitchFamily="18" charset="0"/>
              </a:rPr>
              <a:t>свет является </a:t>
            </a:r>
            <a:r>
              <a:rPr lang="ru-RU" dirty="0" err="1" smtClean="0">
                <a:latin typeface="Georgia" pitchFamily="18" charset="0"/>
              </a:rPr>
              <a:t>полихроматичным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6391" name="Rectangle 23"/>
          <p:cNvSpPr>
            <a:spLocks noChangeArrowheads="1"/>
          </p:cNvSpPr>
          <p:nvPr/>
        </p:nvSpPr>
        <p:spPr bwMode="auto">
          <a:xfrm>
            <a:off x="5867400" y="1268413"/>
            <a:ext cx="2952750" cy="2232025"/>
          </a:xfrm>
          <a:prstGeom prst="rect">
            <a:avLst/>
          </a:prstGeom>
          <a:noFill/>
          <a:ln w="76200" cmpd="tri">
            <a:solidFill>
              <a:srgbClr val="005A4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533" y="1281524"/>
                <a:ext cx="5258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/>
                        </a:rPr>
                        <m:t>400нм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ru-RU" sz="3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3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света</m:t>
                          </m:r>
                        </m:sub>
                      </m:sSub>
                      <m:r>
                        <a:rPr lang="ru-RU" sz="36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3600" b="0" i="1" smtClean="0">
                          <a:latin typeface="Cambria Math"/>
                          <a:ea typeface="Cambria Math"/>
                        </a:rPr>
                        <m:t>760нм</m:t>
                      </m:r>
                    </m:oMath>
                  </m:oMathPara>
                </a14:m>
                <a:endParaRPr lang="ru-RU" sz="36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3" y="1281524"/>
                <a:ext cx="525829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3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7813" y="0"/>
            <a:ext cx="597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Интерференция света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681545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Одно из применений интерференции – просветление оптики</a:t>
            </a:r>
            <a:r>
              <a:rPr lang="ru-RU" b="1" dirty="0"/>
              <a:t>.</a:t>
            </a:r>
          </a:p>
        </p:txBody>
      </p:sp>
      <p:graphicFrame>
        <p:nvGraphicFramePr>
          <p:cNvPr id="2048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35365"/>
              </p:ext>
            </p:extLst>
          </p:nvPr>
        </p:nvGraphicFramePr>
        <p:xfrm>
          <a:off x="3502811" y="3890241"/>
          <a:ext cx="561657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Формула" r:id="rId3" imgW="2234880" imgH="1015920" progId="Equation.3">
                  <p:embed/>
                </p:oleObj>
              </mc:Choice>
              <mc:Fallback>
                <p:oleObj name="Формула" r:id="rId3" imgW="22348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11" y="3890241"/>
                        <a:ext cx="5616575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31"/>
          <p:cNvGrpSpPr>
            <a:grpSpLocks/>
          </p:cNvGrpSpPr>
          <p:nvPr/>
        </p:nvGrpSpPr>
        <p:grpSpPr bwMode="auto">
          <a:xfrm>
            <a:off x="200254" y="3045109"/>
            <a:ext cx="3219450" cy="3097212"/>
            <a:chOff x="158" y="935"/>
            <a:chExt cx="2028" cy="1951"/>
          </a:xfrm>
        </p:grpSpPr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158" y="1774"/>
              <a:ext cx="1578" cy="31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158" y="2091"/>
              <a:ext cx="1578" cy="79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Line 6"/>
            <p:cNvSpPr>
              <a:spLocks noChangeShapeType="1"/>
            </p:cNvSpPr>
            <p:nvPr/>
          </p:nvSpPr>
          <p:spPr bwMode="auto">
            <a:xfrm>
              <a:off x="158" y="2091"/>
              <a:ext cx="15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>
              <a:off x="158" y="2886"/>
              <a:ext cx="15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158" y="1774"/>
              <a:ext cx="1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>
              <a:off x="1683" y="1774"/>
              <a:ext cx="4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1579" y="2091"/>
              <a:ext cx="5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2063" y="1585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V="1">
              <a:off x="2052" y="2091"/>
              <a:ext cx="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1973" y="1797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>
                  <a:cs typeface="Times New Roman" pitchFamily="18" charset="0"/>
                </a:rPr>
                <a:t>h</a:t>
              </a:r>
              <a:endParaRPr lang="ru-RU" i="1" dirty="0">
                <a:cs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158" y="174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>
                  <a:cs typeface="Times New Roman" pitchFamily="18" charset="0"/>
                </a:rPr>
                <a:t>n</a:t>
              </a:r>
              <a:r>
                <a:rPr lang="ru-RU" sz="1800" i="1" dirty="0">
                  <a:cs typeface="Times New Roman" pitchFamily="18" charset="0"/>
                </a:rPr>
                <a:t>п</a:t>
              </a: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10" y="2170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 dirty="0">
                  <a:cs typeface="Times New Roman" pitchFamily="18" charset="0"/>
                </a:rPr>
                <a:t>n</a:t>
              </a:r>
              <a:r>
                <a:rPr lang="ru-RU" sz="1800" i="1" dirty="0">
                  <a:cs typeface="Times New Roman" pitchFamily="18" charset="0"/>
                </a:rPr>
                <a:t>с</a:t>
              </a:r>
            </a:p>
          </p:txBody>
        </p:sp>
        <p:sp>
          <p:nvSpPr>
            <p:cNvPr id="20500" name="Line 21"/>
            <p:cNvSpPr>
              <a:spLocks noChangeShapeType="1"/>
            </p:cNvSpPr>
            <p:nvPr/>
          </p:nvSpPr>
          <p:spPr bwMode="auto">
            <a:xfrm>
              <a:off x="703" y="1169"/>
              <a:ext cx="317" cy="5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1020" y="1741"/>
              <a:ext cx="91" cy="3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>
              <a:off x="1111" y="2105"/>
              <a:ext cx="45" cy="78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24"/>
            <p:cNvSpPr>
              <a:spLocks noChangeShapeType="1"/>
            </p:cNvSpPr>
            <p:nvPr/>
          </p:nvSpPr>
          <p:spPr bwMode="auto">
            <a:xfrm flipV="1">
              <a:off x="1111" y="1793"/>
              <a:ext cx="91" cy="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25"/>
            <p:cNvSpPr>
              <a:spLocks noChangeShapeType="1"/>
            </p:cNvSpPr>
            <p:nvPr/>
          </p:nvSpPr>
          <p:spPr bwMode="auto">
            <a:xfrm flipV="1">
              <a:off x="1202" y="1117"/>
              <a:ext cx="363" cy="6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26"/>
            <p:cNvSpPr>
              <a:spLocks noChangeShapeType="1"/>
            </p:cNvSpPr>
            <p:nvPr/>
          </p:nvSpPr>
          <p:spPr bwMode="auto">
            <a:xfrm flipV="1">
              <a:off x="1020" y="1220"/>
              <a:ext cx="318" cy="57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Text Box 28"/>
            <p:cNvSpPr txBox="1">
              <a:spLocks noChangeArrowheads="1"/>
            </p:cNvSpPr>
            <p:nvPr/>
          </p:nvSpPr>
          <p:spPr bwMode="auto">
            <a:xfrm>
              <a:off x="1111" y="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>
                  <a:latin typeface="Arial" charset="0"/>
                </a:rPr>
                <a:t>1</a:t>
              </a:r>
            </a:p>
          </p:txBody>
        </p:sp>
        <p:sp>
          <p:nvSpPr>
            <p:cNvPr id="20507" name="Text Box 29"/>
            <p:cNvSpPr txBox="1">
              <a:spLocks noChangeArrowheads="1"/>
            </p:cNvSpPr>
            <p:nvPr/>
          </p:nvSpPr>
          <p:spPr bwMode="auto">
            <a:xfrm>
              <a:off x="1565" y="93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>
                  <a:latin typeface="Arial" charset="0"/>
                </a:rPr>
                <a:t>2</a:t>
              </a:r>
            </a:p>
          </p:txBody>
        </p:sp>
      </p:grpSp>
      <p:graphicFrame>
        <p:nvGraphicFramePr>
          <p:cNvPr id="2048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4320"/>
              </p:ext>
            </p:extLst>
          </p:nvPr>
        </p:nvGraphicFramePr>
        <p:xfrm>
          <a:off x="4623757" y="3172109"/>
          <a:ext cx="28797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Формула" r:id="rId5" imgW="888840" imgH="228600" progId="Equation.3">
                  <p:embed/>
                </p:oleObj>
              </mc:Choice>
              <mc:Fallback>
                <p:oleObj name="Формула" r:id="rId5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757" y="3172109"/>
                        <a:ext cx="28797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0092" y="1317474"/>
            <a:ext cx="8578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Толщина покрытия подбирается так, чтобы отражённые волны 1 и 2 были сдвинуты на полволны и, интерферируя, погасили друг друга. Тогда не будет потерь на отражение, и вся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световая энергия пройдёт через линзу. Изображение получится более ярким — оптика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просветляется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590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3"/>
          <p:cNvSpPr txBox="1">
            <a:spLocks noChangeArrowheads="1"/>
          </p:cNvSpPr>
          <p:nvPr/>
        </p:nvSpPr>
        <p:spPr bwMode="auto">
          <a:xfrm>
            <a:off x="2771775" y="0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</a:t>
            </a:r>
          </a:p>
        </p:txBody>
      </p:sp>
      <p:sp>
        <p:nvSpPr>
          <p:cNvPr id="66563" name="Text Box 34"/>
          <p:cNvSpPr txBox="1">
            <a:spLocks noChangeArrowheads="1"/>
          </p:cNvSpPr>
          <p:nvPr/>
        </p:nvSpPr>
        <p:spPr bwMode="auto">
          <a:xfrm>
            <a:off x="106612" y="1665377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Дифракция </a:t>
            </a:r>
            <a:r>
              <a:rPr lang="ru-RU" dirty="0">
                <a:latin typeface="Georgia" panose="02040502050405020303" pitchFamily="18" charset="0"/>
              </a:rPr>
              <a:t>– явление </a:t>
            </a:r>
            <a:r>
              <a:rPr lang="ru-RU" dirty="0" err="1">
                <a:latin typeface="Georgia" panose="02040502050405020303" pitchFamily="18" charset="0"/>
              </a:rPr>
              <a:t>огибания</a:t>
            </a:r>
            <a:r>
              <a:rPr lang="ru-RU" dirty="0">
                <a:latin typeface="Georgia" panose="02040502050405020303" pitchFamily="18" charset="0"/>
              </a:rPr>
              <a:t> волной препятствия.</a:t>
            </a:r>
          </a:p>
        </p:txBody>
      </p:sp>
      <p:pic>
        <p:nvPicPr>
          <p:cNvPr id="66564" name="Picture 38" descr="1waved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508773" cy="41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0"/>
          <p:cNvSpPr txBox="1">
            <a:spLocks noChangeArrowheads="1"/>
          </p:cNvSpPr>
          <p:nvPr/>
        </p:nvSpPr>
        <p:spPr bwMode="auto">
          <a:xfrm>
            <a:off x="43234" y="2031231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От латинского слова </a:t>
            </a:r>
            <a:r>
              <a:rPr lang="en-US" i="1" dirty="0" err="1">
                <a:latin typeface="Georgia" panose="02040502050405020303" pitchFamily="18" charset="0"/>
                <a:cs typeface="Times New Roman" pitchFamily="18" charset="0"/>
              </a:rPr>
              <a:t>difraktus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– разломанный.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3" y="521387"/>
            <a:ext cx="8785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  <a:cs typeface="Times New Roman" pitchFamily="18" charset="0"/>
              </a:rPr>
              <a:t>Если на пути волны возникает препятствие, то происходит </a:t>
            </a:r>
            <a:r>
              <a:rPr lang="ru-RU" sz="2400" i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дифракция</a:t>
            </a:r>
            <a:r>
              <a:rPr lang="ru-RU" sz="2400" dirty="0">
                <a:latin typeface="Georgia" panose="02040502050405020303" pitchFamily="18" charset="0"/>
                <a:cs typeface="Times New Roman" pitchFamily="18" charset="0"/>
              </a:rPr>
              <a:t> — отклонение волны от прямолинейного распространения.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61" y="2492896"/>
            <a:ext cx="5941069" cy="41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Group 9"/>
          <p:cNvGrpSpPr>
            <a:grpSpLocks/>
          </p:cNvGrpSpPr>
          <p:nvPr/>
        </p:nvGrpSpPr>
        <p:grpSpPr bwMode="auto">
          <a:xfrm>
            <a:off x="179388" y="1196975"/>
            <a:ext cx="3529012" cy="3294063"/>
            <a:chOff x="113" y="754"/>
            <a:chExt cx="2223" cy="2075"/>
          </a:xfrm>
        </p:grpSpPr>
        <p:pic>
          <p:nvPicPr>
            <p:cNvPr id="67595" name="Picture 4" descr="volna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162"/>
              <a:ext cx="2223" cy="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6" name="Text Box 7"/>
            <p:cNvSpPr txBox="1">
              <a:spLocks noChangeArrowheads="1"/>
            </p:cNvSpPr>
            <p:nvPr/>
          </p:nvSpPr>
          <p:spPr bwMode="auto">
            <a:xfrm>
              <a:off x="884" y="754"/>
              <a:ext cx="5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i="1" dirty="0">
                  <a:latin typeface="Georgia" panose="02040502050405020303" pitchFamily="18" charset="0"/>
                  <a:cs typeface="Times New Roman" pitchFamily="18" charset="0"/>
                </a:rPr>
                <a:t>min</a:t>
              </a:r>
              <a:endParaRPr lang="ru-RU" sz="2800" i="1" dirty="0">
                <a:latin typeface="Georgia" panose="02040502050405020303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588" name="Group 10"/>
          <p:cNvGrpSpPr>
            <a:grpSpLocks/>
          </p:cNvGrpSpPr>
          <p:nvPr/>
        </p:nvGrpSpPr>
        <p:grpSpPr bwMode="auto">
          <a:xfrm>
            <a:off x="5003801" y="1195388"/>
            <a:ext cx="3529013" cy="3295651"/>
            <a:chOff x="2925" y="798"/>
            <a:chExt cx="2223" cy="2076"/>
          </a:xfrm>
        </p:grpSpPr>
        <p:pic>
          <p:nvPicPr>
            <p:cNvPr id="67593" name="Picture 5" descr="volna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207"/>
              <a:ext cx="2223" cy="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3878" y="798"/>
              <a:ext cx="5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i="1" dirty="0">
                  <a:latin typeface="Georgia" panose="02040502050405020303" pitchFamily="18" charset="0"/>
                  <a:cs typeface="Times New Roman" pitchFamily="18" charset="0"/>
                </a:rPr>
                <a:t>max</a:t>
              </a:r>
              <a:endParaRPr lang="ru-RU" sz="2800" i="1" dirty="0">
                <a:latin typeface="Georgia" panose="02040502050405020303" pitchFamily="18" charset="0"/>
                <a:cs typeface="Times New Roman" pitchFamily="18" charset="0"/>
              </a:endParaRPr>
            </a:p>
          </p:txBody>
        </p:sp>
      </p:grpSp>
      <p:sp>
        <p:nvSpPr>
          <p:cNvPr id="67589" name="Text Box 11"/>
          <p:cNvSpPr txBox="1">
            <a:spLocks noChangeArrowheads="1"/>
          </p:cNvSpPr>
          <p:nvPr/>
        </p:nvSpPr>
        <p:spPr bwMode="auto">
          <a:xfrm>
            <a:off x="250825" y="5373688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Дифракция – результат интерференции вторичных волн.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2771775" y="0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</a:t>
            </a:r>
          </a:p>
        </p:txBody>
      </p:sp>
    </p:spTree>
    <p:extLst>
      <p:ext uri="{BB962C8B-B14F-4D97-AF65-F5344CB8AC3E}">
        <p14:creationId xmlns:p14="http://schemas.microsoft.com/office/powerpoint/2010/main" val="21810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205" y="90872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Впервые дифракцию света наблюдал итальянский ученый Ф. </a:t>
            </a:r>
            <a:r>
              <a:rPr lang="ru-RU" sz="2400" dirty="0" err="1">
                <a:latin typeface="Georgia" pitchFamily="18" charset="0"/>
                <a:cs typeface="Times New Roman" pitchFamily="18" charset="0"/>
              </a:rPr>
              <a:t>Гримальди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 в середине XVII в.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узкий пучок света </a:t>
            </a:r>
            <a:r>
              <a:rPr lang="ru-RU" sz="2400" dirty="0" err="1">
                <a:latin typeface="Georgia" pitchFamily="18" charset="0"/>
                <a:cs typeface="Times New Roman" pitchFamily="18" charset="0"/>
              </a:rPr>
              <a:t>Гримальди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 помещал различные предметы, в частности тонкие нити.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этом тело на экране оказалось шире, чем это должно быть согласно геометрической оптики.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того, по обе стороны тени обнаруживались цветные полосы.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592288" cy="297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0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54711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В 1802 г. Т. Юнг, открывший интерференцию света, поставил классический опыт по </a:t>
            </a:r>
            <a:r>
              <a:rPr lang="ru-RU" sz="2800" dirty="0" smtClean="0">
                <a:latin typeface="Georgia" pitchFamily="18" charset="0"/>
              </a:rPr>
              <a:t>дифракции.</a:t>
            </a:r>
          </a:p>
          <a:p>
            <a:r>
              <a:rPr lang="ru-RU" sz="2800" dirty="0" smtClean="0">
                <a:latin typeface="Georgia" pitchFamily="18" charset="0"/>
              </a:rPr>
              <a:t>В </a:t>
            </a:r>
            <a:r>
              <a:rPr lang="ru-RU" sz="2800" dirty="0">
                <a:latin typeface="Georgia" pitchFamily="18" charset="0"/>
              </a:rPr>
              <a:t>непрозрачной ширме он проколол булавкой два маленьких отверстия на небольшом расстоянии друг от друга.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Эти </a:t>
            </a:r>
            <a:r>
              <a:rPr lang="ru-RU" sz="2800" dirty="0">
                <a:latin typeface="Georgia" pitchFamily="18" charset="0"/>
              </a:rPr>
              <a:t>отверстия освещались узким световым пучком, прошедшим, в свою очередь, через малое отверстие в другой ширме.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Именно </a:t>
            </a:r>
            <a:r>
              <a:rPr lang="ru-RU" sz="2800" dirty="0">
                <a:latin typeface="Georgia" pitchFamily="18" charset="0"/>
              </a:rPr>
              <a:t>эта деталь, до которой очень трудно было додуматься в то время, решила успех опыта. </a:t>
            </a:r>
            <a:endParaRPr lang="ru-RU" sz="2800" dirty="0" smtClean="0">
              <a:latin typeface="Georgia" pitchFamily="18" charset="0"/>
            </a:endParaRPr>
          </a:p>
          <a:p>
            <a:r>
              <a:rPr lang="ru-RU" sz="2800" dirty="0" smtClean="0">
                <a:latin typeface="Georgia" pitchFamily="18" charset="0"/>
              </a:rPr>
              <a:t>Интерферируют </a:t>
            </a:r>
            <a:r>
              <a:rPr lang="ru-RU" sz="2800" dirty="0">
                <a:latin typeface="Georgia" pitchFamily="18" charset="0"/>
              </a:rPr>
              <a:t>только когерентные волны. </a:t>
            </a:r>
            <a:endParaRPr lang="ru-RU" sz="28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Юнга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75" y="70788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Возникшая </a:t>
            </a:r>
            <a:r>
              <a:rPr lang="ru-RU" sz="2000" dirty="0">
                <a:latin typeface="Georgia" pitchFamily="18" charset="0"/>
              </a:rPr>
              <a:t>в соответствии с принципом Гюйгенса сферическая волна от отверстия в первой ширме возбуждала в отверстиях, проделанных во второй ширме, когерентные колебания.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Вследствие </a:t>
            </a:r>
            <a:r>
              <a:rPr lang="ru-RU" sz="2000" dirty="0">
                <a:latin typeface="Georgia" pitchFamily="18" charset="0"/>
              </a:rPr>
              <a:t>дифракции из этих отверстий выходили два световых конуса, которые частично перекрывались. В результате интерференции световых волн на экране появлялись чередующиеся светлые и темные полосы.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75" y="2850857"/>
            <a:ext cx="3370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Закрывая одно из отверстий, Юнг обнаружил, что интерференционные полосы исчезали.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Именно </a:t>
            </a:r>
            <a:r>
              <a:rPr lang="ru-RU" sz="2000" dirty="0">
                <a:latin typeface="Georgia" pitchFamily="18" charset="0"/>
              </a:rPr>
              <a:t>с помощью этого опыта впервые Юнгом были измерены длины волн, соответствующие световым лучам разного цвета, причем весьма точно.</a:t>
            </a:r>
          </a:p>
        </p:txBody>
      </p:sp>
      <p:pic>
        <p:nvPicPr>
          <p:cNvPr id="18434" name="Picture 2" descr="https://homepage.univie.ac.at/Franz.Embacher/KinderUni2005/wav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71014"/>
            <a:ext cx="5586630" cy="40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5" y="2787967"/>
            <a:ext cx="2298805" cy="4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2" name="Group 161"/>
          <p:cNvGrpSpPr>
            <a:grpSpLocks/>
          </p:cNvGrpSpPr>
          <p:nvPr/>
        </p:nvGrpSpPr>
        <p:grpSpPr bwMode="auto">
          <a:xfrm>
            <a:off x="1403350" y="795338"/>
            <a:ext cx="2736850" cy="6062662"/>
            <a:chOff x="2245" y="890"/>
            <a:chExt cx="1724" cy="3819"/>
          </a:xfrm>
        </p:grpSpPr>
        <p:sp>
          <p:nvSpPr>
            <p:cNvPr id="68617" name="Line 8"/>
            <p:cNvSpPr>
              <a:spLocks noChangeShapeType="1"/>
            </p:cNvSpPr>
            <p:nvPr/>
          </p:nvSpPr>
          <p:spPr bwMode="auto">
            <a:xfrm>
              <a:off x="2336" y="1434"/>
              <a:ext cx="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Line 9"/>
            <p:cNvSpPr>
              <a:spLocks noChangeShapeType="1"/>
            </p:cNvSpPr>
            <p:nvPr/>
          </p:nvSpPr>
          <p:spPr bwMode="auto">
            <a:xfrm>
              <a:off x="3152" y="1434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19" name="Group 57"/>
            <p:cNvGrpSpPr>
              <a:grpSpLocks/>
            </p:cNvGrpSpPr>
            <p:nvPr/>
          </p:nvGrpSpPr>
          <p:grpSpPr bwMode="auto">
            <a:xfrm>
              <a:off x="2562" y="935"/>
              <a:ext cx="1035" cy="2186"/>
              <a:chOff x="2584" y="1729"/>
              <a:chExt cx="1035" cy="2186"/>
            </a:xfrm>
          </p:grpSpPr>
          <p:sp>
            <p:nvSpPr>
              <p:cNvPr id="68722" name="Arc 13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3" name="Arc 14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4" name="Arc 15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5" name="Arc 16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6" name="Arc 17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7" name="Arc 18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8" name="Arc 19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9" name="Arc 20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0" name="Arc 21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1" name="Arc 22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2" name="Arc 23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3" name="Arc 24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4" name="Arc 25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5" name="Arc 26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6" name="Arc 27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7" name="Arc 28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8" name="Arc 29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9" name="Arc 30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0" name="Arc 32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1" name="Arc 33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2" name="Arc 34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3" name="Arc 35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4" name="Arc 36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5" name="Arc 37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6" name="Arc 38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7" name="Arc 39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8" name="Arc 40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9" name="Arc 41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0" name="Arc 42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1" name="Arc 43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2" name="Arc 44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3" name="Arc 45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4" name="Arc 46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5" name="Arc 47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6" name="Arc 48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7" name="Arc 49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8" name="Arc 51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9" name="Arc 52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60" name="Arc 53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61" name="Arc 54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62" name="Arc 55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63" name="Arc 56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20" name="Group 70"/>
            <p:cNvGrpSpPr>
              <a:grpSpLocks/>
            </p:cNvGrpSpPr>
            <p:nvPr/>
          </p:nvGrpSpPr>
          <p:grpSpPr bwMode="auto">
            <a:xfrm>
              <a:off x="2472" y="890"/>
              <a:ext cx="1270" cy="499"/>
              <a:chOff x="612" y="3067"/>
              <a:chExt cx="907" cy="499"/>
            </a:xfrm>
          </p:grpSpPr>
          <p:sp>
            <p:nvSpPr>
              <p:cNvPr id="68710" name="Line 58"/>
              <p:cNvSpPr>
                <a:spLocks noChangeShapeType="1"/>
              </p:cNvSpPr>
              <p:nvPr/>
            </p:nvSpPr>
            <p:spPr bwMode="auto">
              <a:xfrm>
                <a:off x="612" y="3067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1" name="Line 59"/>
              <p:cNvSpPr>
                <a:spLocks noChangeShapeType="1"/>
              </p:cNvSpPr>
              <p:nvPr/>
            </p:nvSpPr>
            <p:spPr bwMode="auto">
              <a:xfrm>
                <a:off x="612" y="3113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2" name="Line 60"/>
              <p:cNvSpPr>
                <a:spLocks noChangeShapeType="1"/>
              </p:cNvSpPr>
              <p:nvPr/>
            </p:nvSpPr>
            <p:spPr bwMode="auto">
              <a:xfrm>
                <a:off x="612" y="3158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3" name="Line 61"/>
              <p:cNvSpPr>
                <a:spLocks noChangeShapeType="1"/>
              </p:cNvSpPr>
              <p:nvPr/>
            </p:nvSpPr>
            <p:spPr bwMode="auto">
              <a:xfrm>
                <a:off x="612" y="3203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4" name="Line 62"/>
              <p:cNvSpPr>
                <a:spLocks noChangeShapeType="1"/>
              </p:cNvSpPr>
              <p:nvPr/>
            </p:nvSpPr>
            <p:spPr bwMode="auto">
              <a:xfrm>
                <a:off x="612" y="3249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5" name="Line 63"/>
              <p:cNvSpPr>
                <a:spLocks noChangeShapeType="1"/>
              </p:cNvSpPr>
              <p:nvPr/>
            </p:nvSpPr>
            <p:spPr bwMode="auto">
              <a:xfrm>
                <a:off x="612" y="3295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6" name="Line 64"/>
              <p:cNvSpPr>
                <a:spLocks noChangeShapeType="1"/>
              </p:cNvSpPr>
              <p:nvPr/>
            </p:nvSpPr>
            <p:spPr bwMode="auto">
              <a:xfrm>
                <a:off x="612" y="334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7" name="Line 65"/>
              <p:cNvSpPr>
                <a:spLocks noChangeShapeType="1"/>
              </p:cNvSpPr>
              <p:nvPr/>
            </p:nvSpPr>
            <p:spPr bwMode="auto">
              <a:xfrm>
                <a:off x="612" y="3385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8" name="Line 66"/>
              <p:cNvSpPr>
                <a:spLocks noChangeShapeType="1"/>
              </p:cNvSpPr>
              <p:nvPr/>
            </p:nvSpPr>
            <p:spPr bwMode="auto">
              <a:xfrm>
                <a:off x="612" y="343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9" name="Line 67"/>
              <p:cNvSpPr>
                <a:spLocks noChangeShapeType="1"/>
              </p:cNvSpPr>
              <p:nvPr/>
            </p:nvSpPr>
            <p:spPr bwMode="auto">
              <a:xfrm>
                <a:off x="612" y="3476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0" name="Line 68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1" name="Line 69"/>
              <p:cNvSpPr>
                <a:spLocks noChangeShapeType="1"/>
              </p:cNvSpPr>
              <p:nvPr/>
            </p:nvSpPr>
            <p:spPr bwMode="auto">
              <a:xfrm>
                <a:off x="612" y="3566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621" name="Line 72"/>
            <p:cNvSpPr>
              <a:spLocks noChangeShapeType="1"/>
            </p:cNvSpPr>
            <p:nvPr/>
          </p:nvSpPr>
          <p:spPr bwMode="auto">
            <a:xfrm>
              <a:off x="2245" y="3022"/>
              <a:ext cx="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Line 73"/>
            <p:cNvSpPr>
              <a:spLocks noChangeShapeType="1"/>
            </p:cNvSpPr>
            <p:nvPr/>
          </p:nvSpPr>
          <p:spPr bwMode="auto">
            <a:xfrm>
              <a:off x="3061" y="3022"/>
              <a:ext cx="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Line 74"/>
            <p:cNvSpPr>
              <a:spLocks noChangeShapeType="1"/>
            </p:cNvSpPr>
            <p:nvPr/>
          </p:nvSpPr>
          <p:spPr bwMode="auto">
            <a:xfrm>
              <a:off x="3288" y="3022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24" name="Group 75"/>
            <p:cNvGrpSpPr>
              <a:grpSpLocks/>
            </p:cNvGrpSpPr>
            <p:nvPr/>
          </p:nvGrpSpPr>
          <p:grpSpPr bwMode="auto">
            <a:xfrm>
              <a:off x="2699" y="2523"/>
              <a:ext cx="1035" cy="2186"/>
              <a:chOff x="2584" y="1729"/>
              <a:chExt cx="1035" cy="2186"/>
            </a:xfrm>
          </p:grpSpPr>
          <p:sp>
            <p:nvSpPr>
              <p:cNvPr id="68668" name="Arc 76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9" name="Arc 77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0" name="Arc 78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1" name="Arc 79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2" name="Arc 80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3" name="Arc 81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4" name="Arc 82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5" name="Arc 83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6" name="Arc 84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7" name="Arc 85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8" name="Arc 86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9" name="Arc 87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0" name="Arc 88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1" name="Arc 89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2" name="Arc 90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3" name="Arc 91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4" name="Arc 92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5" name="Arc 93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6" name="Arc 94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7" name="Arc 95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8" name="Arc 96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9" name="Arc 97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0" name="Arc 98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1" name="Arc 99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2" name="Arc 100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3" name="Arc 101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4" name="Arc 102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5" name="Arc 103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6" name="Arc 104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7" name="Arc 105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8" name="Arc 106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9" name="Arc 107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0" name="Arc 108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1" name="Arc 109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2" name="Arc 110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3" name="Arc 111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4" name="Arc 112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5" name="Arc 113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6" name="Arc 114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7" name="Arc 115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8" name="Arc 116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9" name="Arc 117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25" name="Group 118"/>
            <p:cNvGrpSpPr>
              <a:grpSpLocks/>
            </p:cNvGrpSpPr>
            <p:nvPr/>
          </p:nvGrpSpPr>
          <p:grpSpPr bwMode="auto">
            <a:xfrm>
              <a:off x="2472" y="2523"/>
              <a:ext cx="1035" cy="2186"/>
              <a:chOff x="2584" y="1729"/>
              <a:chExt cx="1035" cy="2186"/>
            </a:xfrm>
          </p:grpSpPr>
          <p:sp>
            <p:nvSpPr>
              <p:cNvPr id="68626" name="Arc 119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7" name="Arc 120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8" name="Arc 121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9" name="Arc 122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0" name="Arc 123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1" name="Arc 124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2" name="Arc 125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3" name="Arc 126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4" name="Arc 127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5" name="Arc 128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6" name="Arc 129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7" name="Arc 130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8" name="Arc 131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9" name="Arc 132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0" name="Arc 133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1" name="Arc 134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2" name="Arc 135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3" name="Arc 136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4" name="Arc 137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5" name="Arc 138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6" name="Arc 139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7" name="Arc 140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8" name="Arc 141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9" name="Arc 142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0" name="Arc 143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1" name="Arc 144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2" name="Arc 145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3" name="Arc 146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4" name="Arc 147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5" name="Arc 148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6" name="Arc 149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7" name="Arc 150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8" name="Arc 151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9" name="Arc 152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0" name="Arc 153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1" name="Arc 154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2" name="Arc 155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3" name="Arc 156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4" name="Arc 157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5" name="Arc 158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6" name="Arc 159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7" name="Arc 160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9066" name="Picture 458" descr="Stri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43545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459"/>
          <p:cNvSpPr txBox="1">
            <a:spLocks noChangeArrowheads="1"/>
          </p:cNvSpPr>
          <p:nvPr/>
        </p:nvSpPr>
        <p:spPr bwMode="auto">
          <a:xfrm>
            <a:off x="4643438" y="1341438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Изменяется ширина щелей</a:t>
            </a:r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8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403350" y="795338"/>
            <a:ext cx="2736850" cy="6062662"/>
            <a:chOff x="2245" y="890"/>
            <a:chExt cx="1724" cy="3819"/>
          </a:xfrm>
        </p:grpSpPr>
        <p:sp>
          <p:nvSpPr>
            <p:cNvPr id="69641" name="Line 5"/>
            <p:cNvSpPr>
              <a:spLocks noChangeShapeType="1"/>
            </p:cNvSpPr>
            <p:nvPr/>
          </p:nvSpPr>
          <p:spPr bwMode="auto">
            <a:xfrm>
              <a:off x="2336" y="1434"/>
              <a:ext cx="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2" name="Line 6"/>
            <p:cNvSpPr>
              <a:spLocks noChangeShapeType="1"/>
            </p:cNvSpPr>
            <p:nvPr/>
          </p:nvSpPr>
          <p:spPr bwMode="auto">
            <a:xfrm>
              <a:off x="3152" y="1434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3" name="Group 7"/>
            <p:cNvGrpSpPr>
              <a:grpSpLocks/>
            </p:cNvGrpSpPr>
            <p:nvPr/>
          </p:nvGrpSpPr>
          <p:grpSpPr bwMode="auto">
            <a:xfrm>
              <a:off x="2562" y="935"/>
              <a:ext cx="1035" cy="2186"/>
              <a:chOff x="2584" y="1729"/>
              <a:chExt cx="1035" cy="2186"/>
            </a:xfrm>
          </p:grpSpPr>
          <p:sp>
            <p:nvSpPr>
              <p:cNvPr id="69746" name="Arc 8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7" name="Arc 9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8" name="Arc 10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9" name="Arc 11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0" name="Arc 12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1" name="Arc 13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2" name="Arc 14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3" name="Arc 15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4" name="Arc 16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5" name="Arc 17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6" name="Arc 18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7" name="Arc 19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8" name="Arc 20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9" name="Arc 21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0" name="Arc 22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1" name="Arc 23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2" name="Arc 24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3" name="Arc 25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4" name="Arc 26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5" name="Arc 27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6" name="Arc 28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7" name="Arc 29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8" name="Arc 30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9" name="Arc 31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0" name="Arc 32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1" name="Arc 33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2" name="Arc 34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3" name="Arc 35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4" name="Arc 36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5" name="Arc 37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6" name="Arc 38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7" name="Arc 39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8" name="Arc 40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9" name="Arc 41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0" name="Arc 42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1" name="Arc 43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2" name="Arc 44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3" name="Arc 45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4" name="Arc 46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5" name="Arc 47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6" name="Arc 48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7" name="Arc 49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9644" name="Group 50"/>
            <p:cNvGrpSpPr>
              <a:grpSpLocks/>
            </p:cNvGrpSpPr>
            <p:nvPr/>
          </p:nvGrpSpPr>
          <p:grpSpPr bwMode="auto">
            <a:xfrm>
              <a:off x="2472" y="890"/>
              <a:ext cx="1270" cy="499"/>
              <a:chOff x="612" y="3067"/>
              <a:chExt cx="907" cy="499"/>
            </a:xfrm>
          </p:grpSpPr>
          <p:sp>
            <p:nvSpPr>
              <p:cNvPr id="69734" name="Line 51"/>
              <p:cNvSpPr>
                <a:spLocks noChangeShapeType="1"/>
              </p:cNvSpPr>
              <p:nvPr/>
            </p:nvSpPr>
            <p:spPr bwMode="auto">
              <a:xfrm>
                <a:off x="612" y="3067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5" name="Line 52"/>
              <p:cNvSpPr>
                <a:spLocks noChangeShapeType="1"/>
              </p:cNvSpPr>
              <p:nvPr/>
            </p:nvSpPr>
            <p:spPr bwMode="auto">
              <a:xfrm>
                <a:off x="612" y="3113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6" name="Line 53"/>
              <p:cNvSpPr>
                <a:spLocks noChangeShapeType="1"/>
              </p:cNvSpPr>
              <p:nvPr/>
            </p:nvSpPr>
            <p:spPr bwMode="auto">
              <a:xfrm>
                <a:off x="612" y="3158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7" name="Line 54"/>
              <p:cNvSpPr>
                <a:spLocks noChangeShapeType="1"/>
              </p:cNvSpPr>
              <p:nvPr/>
            </p:nvSpPr>
            <p:spPr bwMode="auto">
              <a:xfrm>
                <a:off x="612" y="3203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8" name="Line 55"/>
              <p:cNvSpPr>
                <a:spLocks noChangeShapeType="1"/>
              </p:cNvSpPr>
              <p:nvPr/>
            </p:nvSpPr>
            <p:spPr bwMode="auto">
              <a:xfrm>
                <a:off x="612" y="3249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9" name="Line 56"/>
              <p:cNvSpPr>
                <a:spLocks noChangeShapeType="1"/>
              </p:cNvSpPr>
              <p:nvPr/>
            </p:nvSpPr>
            <p:spPr bwMode="auto">
              <a:xfrm>
                <a:off x="612" y="3295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0" name="Line 57"/>
              <p:cNvSpPr>
                <a:spLocks noChangeShapeType="1"/>
              </p:cNvSpPr>
              <p:nvPr/>
            </p:nvSpPr>
            <p:spPr bwMode="auto">
              <a:xfrm>
                <a:off x="612" y="334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1" name="Line 58"/>
              <p:cNvSpPr>
                <a:spLocks noChangeShapeType="1"/>
              </p:cNvSpPr>
              <p:nvPr/>
            </p:nvSpPr>
            <p:spPr bwMode="auto">
              <a:xfrm>
                <a:off x="612" y="3385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2" name="Line 59"/>
              <p:cNvSpPr>
                <a:spLocks noChangeShapeType="1"/>
              </p:cNvSpPr>
              <p:nvPr/>
            </p:nvSpPr>
            <p:spPr bwMode="auto">
              <a:xfrm>
                <a:off x="612" y="3430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3" name="Line 60"/>
              <p:cNvSpPr>
                <a:spLocks noChangeShapeType="1"/>
              </p:cNvSpPr>
              <p:nvPr/>
            </p:nvSpPr>
            <p:spPr bwMode="auto">
              <a:xfrm>
                <a:off x="612" y="3476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4" name="Line 61"/>
              <p:cNvSpPr>
                <a:spLocks noChangeShapeType="1"/>
              </p:cNvSpPr>
              <p:nvPr/>
            </p:nvSpPr>
            <p:spPr bwMode="auto">
              <a:xfrm>
                <a:off x="612" y="3521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5" name="Line 62"/>
              <p:cNvSpPr>
                <a:spLocks noChangeShapeType="1"/>
              </p:cNvSpPr>
              <p:nvPr/>
            </p:nvSpPr>
            <p:spPr bwMode="auto">
              <a:xfrm>
                <a:off x="612" y="3566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9645" name="Line 63"/>
            <p:cNvSpPr>
              <a:spLocks noChangeShapeType="1"/>
            </p:cNvSpPr>
            <p:nvPr/>
          </p:nvSpPr>
          <p:spPr bwMode="auto">
            <a:xfrm>
              <a:off x="2245" y="3022"/>
              <a:ext cx="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6" name="Line 64"/>
            <p:cNvSpPr>
              <a:spLocks noChangeShapeType="1"/>
            </p:cNvSpPr>
            <p:nvPr/>
          </p:nvSpPr>
          <p:spPr bwMode="auto">
            <a:xfrm>
              <a:off x="3061" y="3022"/>
              <a:ext cx="9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47" name="Line 65"/>
            <p:cNvSpPr>
              <a:spLocks noChangeShapeType="1"/>
            </p:cNvSpPr>
            <p:nvPr/>
          </p:nvSpPr>
          <p:spPr bwMode="auto">
            <a:xfrm>
              <a:off x="3288" y="3022"/>
              <a:ext cx="68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48" name="Group 66"/>
            <p:cNvGrpSpPr>
              <a:grpSpLocks/>
            </p:cNvGrpSpPr>
            <p:nvPr/>
          </p:nvGrpSpPr>
          <p:grpSpPr bwMode="auto">
            <a:xfrm>
              <a:off x="2699" y="2523"/>
              <a:ext cx="1035" cy="2186"/>
              <a:chOff x="2584" y="1729"/>
              <a:chExt cx="1035" cy="2186"/>
            </a:xfrm>
          </p:grpSpPr>
          <p:sp>
            <p:nvSpPr>
              <p:cNvPr id="69692" name="Arc 67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3" name="Arc 68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4" name="Arc 69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5" name="Arc 70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6" name="Arc 71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7" name="Arc 72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8" name="Arc 73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9" name="Arc 74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0" name="Arc 75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1" name="Arc 76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2" name="Arc 77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3" name="Arc 78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4" name="Arc 79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5" name="Arc 80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6" name="Arc 81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7" name="Arc 82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8" name="Arc 83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9" name="Arc 84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0" name="Arc 85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1" name="Arc 86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2" name="Arc 87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3" name="Arc 88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4" name="Arc 89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5" name="Arc 90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6" name="Arc 91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7" name="Arc 92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8" name="Arc 93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9" name="Arc 94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0" name="Arc 95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1" name="Arc 96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2" name="Arc 97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3" name="Arc 98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4" name="Arc 99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5" name="Arc 100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6" name="Arc 101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7" name="Arc 102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8" name="Arc 103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9" name="Arc 104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0" name="Arc 105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1" name="Arc 106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2" name="Arc 107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3" name="Arc 108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9649" name="Group 109"/>
            <p:cNvGrpSpPr>
              <a:grpSpLocks/>
            </p:cNvGrpSpPr>
            <p:nvPr/>
          </p:nvGrpSpPr>
          <p:grpSpPr bwMode="auto">
            <a:xfrm>
              <a:off x="2472" y="2523"/>
              <a:ext cx="1035" cy="2186"/>
              <a:chOff x="2584" y="1729"/>
              <a:chExt cx="1035" cy="2186"/>
            </a:xfrm>
          </p:grpSpPr>
          <p:sp>
            <p:nvSpPr>
              <p:cNvPr id="69650" name="Arc 110"/>
              <p:cNvSpPr>
                <a:spLocks/>
              </p:cNvSpPr>
              <p:nvPr/>
            </p:nvSpPr>
            <p:spPr bwMode="auto">
              <a:xfrm rot="8133868">
                <a:off x="2834" y="3112"/>
                <a:ext cx="574" cy="569"/>
              </a:xfrm>
              <a:custGeom>
                <a:avLst/>
                <a:gdLst>
                  <a:gd name="T0" fmla="*/ 0 w 21518"/>
                  <a:gd name="T1" fmla="*/ 0 h 21331"/>
                  <a:gd name="T2" fmla="*/ 0 w 21518"/>
                  <a:gd name="T3" fmla="*/ 0 h 21331"/>
                  <a:gd name="T4" fmla="*/ 0 w 21518"/>
                  <a:gd name="T5" fmla="*/ 0 h 21331"/>
                  <a:gd name="T6" fmla="*/ 0 60000 65536"/>
                  <a:gd name="T7" fmla="*/ 0 60000 65536"/>
                  <a:gd name="T8" fmla="*/ 0 60000 65536"/>
                  <a:gd name="T9" fmla="*/ 0 w 21518"/>
                  <a:gd name="T10" fmla="*/ 0 h 21331"/>
                  <a:gd name="T11" fmla="*/ 21518 w 21518"/>
                  <a:gd name="T12" fmla="*/ 21331 h 21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18" h="21331" fill="none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</a:path>
                  <a:path w="21518" h="21331" stroke="0" extrusionOk="0">
                    <a:moveTo>
                      <a:pt x="3396" y="-1"/>
                    </a:moveTo>
                    <a:cubicBezTo>
                      <a:pt x="13184" y="1557"/>
                      <a:pt x="20655" y="9578"/>
                      <a:pt x="21518" y="19451"/>
                    </a:cubicBezTo>
                    <a:lnTo>
                      <a:pt x="0" y="213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1" name="Arc 111"/>
              <p:cNvSpPr>
                <a:spLocks/>
              </p:cNvSpPr>
              <p:nvPr/>
            </p:nvSpPr>
            <p:spPr bwMode="auto">
              <a:xfrm rot="8133868">
                <a:off x="2834" y="3157"/>
                <a:ext cx="575" cy="573"/>
              </a:xfrm>
              <a:custGeom>
                <a:avLst/>
                <a:gdLst>
                  <a:gd name="T0" fmla="*/ 0 w 21574"/>
                  <a:gd name="T1" fmla="*/ 0 h 21472"/>
                  <a:gd name="T2" fmla="*/ 0 w 21574"/>
                  <a:gd name="T3" fmla="*/ 0 h 21472"/>
                  <a:gd name="T4" fmla="*/ 0 w 21574"/>
                  <a:gd name="T5" fmla="*/ 0 h 21472"/>
                  <a:gd name="T6" fmla="*/ 0 60000 65536"/>
                  <a:gd name="T7" fmla="*/ 0 60000 65536"/>
                  <a:gd name="T8" fmla="*/ 0 60000 65536"/>
                  <a:gd name="T9" fmla="*/ 0 w 21574"/>
                  <a:gd name="T10" fmla="*/ 0 h 21472"/>
                  <a:gd name="T11" fmla="*/ 21574 w 21574"/>
                  <a:gd name="T12" fmla="*/ 21472 h 2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74" h="21472" fill="none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</a:path>
                  <a:path w="21574" h="21472" stroke="0" extrusionOk="0">
                    <a:moveTo>
                      <a:pt x="2348" y="0"/>
                    </a:moveTo>
                    <a:cubicBezTo>
                      <a:pt x="12902" y="1154"/>
                      <a:pt x="21051" y="9806"/>
                      <a:pt x="21573" y="20410"/>
                    </a:cubicBezTo>
                    <a:lnTo>
                      <a:pt x="0" y="2147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2" name="Arc 112"/>
              <p:cNvSpPr>
                <a:spLocks/>
              </p:cNvSpPr>
              <p:nvPr/>
            </p:nvSpPr>
            <p:spPr bwMode="auto">
              <a:xfrm rot="8133868">
                <a:off x="2834" y="3203"/>
                <a:ext cx="576" cy="572"/>
              </a:xfrm>
              <a:custGeom>
                <a:avLst/>
                <a:gdLst>
                  <a:gd name="T0" fmla="*/ 0 w 21585"/>
                  <a:gd name="T1" fmla="*/ 0 h 21456"/>
                  <a:gd name="T2" fmla="*/ 0 w 21585"/>
                  <a:gd name="T3" fmla="*/ 0 h 21456"/>
                  <a:gd name="T4" fmla="*/ 0 w 21585"/>
                  <a:gd name="T5" fmla="*/ 0 h 21456"/>
                  <a:gd name="T6" fmla="*/ 0 60000 65536"/>
                  <a:gd name="T7" fmla="*/ 0 60000 65536"/>
                  <a:gd name="T8" fmla="*/ 0 60000 65536"/>
                  <a:gd name="T9" fmla="*/ 0 w 21585"/>
                  <a:gd name="T10" fmla="*/ 0 h 21456"/>
                  <a:gd name="T11" fmla="*/ 21585 w 21585"/>
                  <a:gd name="T12" fmla="*/ 21456 h 21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5" h="21456" fill="none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</a:path>
                  <a:path w="21585" h="21456" stroke="0" extrusionOk="0">
                    <a:moveTo>
                      <a:pt x="2491" y="0"/>
                    </a:moveTo>
                    <a:cubicBezTo>
                      <a:pt x="13077" y="1229"/>
                      <a:pt x="21184" y="9995"/>
                      <a:pt x="21584" y="20645"/>
                    </a:cubicBezTo>
                    <a:lnTo>
                      <a:pt x="0" y="2145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3" name="Arc 113"/>
              <p:cNvSpPr>
                <a:spLocks/>
              </p:cNvSpPr>
              <p:nvPr/>
            </p:nvSpPr>
            <p:spPr bwMode="auto">
              <a:xfrm rot="8133868">
                <a:off x="2835" y="3248"/>
                <a:ext cx="576" cy="575"/>
              </a:xfrm>
              <a:custGeom>
                <a:avLst/>
                <a:gdLst>
                  <a:gd name="T0" fmla="*/ 0 w 21600"/>
                  <a:gd name="T1" fmla="*/ 0 h 21548"/>
                  <a:gd name="T2" fmla="*/ 0 w 21600"/>
                  <a:gd name="T3" fmla="*/ 0 h 21548"/>
                  <a:gd name="T4" fmla="*/ 0 w 21600"/>
                  <a:gd name="T5" fmla="*/ 0 h 2154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8"/>
                  <a:gd name="T11" fmla="*/ 21600 w 21600"/>
                  <a:gd name="T12" fmla="*/ 21548 h 21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8" fill="none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</a:path>
                  <a:path w="21600" h="21548" stroke="0" extrusionOk="0">
                    <a:moveTo>
                      <a:pt x="1503" y="0"/>
                    </a:moveTo>
                    <a:cubicBezTo>
                      <a:pt x="12822" y="790"/>
                      <a:pt x="21600" y="10202"/>
                      <a:pt x="21600" y="21548"/>
                    </a:cubicBezTo>
                    <a:lnTo>
                      <a:pt x="0" y="215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4" name="Arc 114"/>
              <p:cNvSpPr>
                <a:spLocks/>
              </p:cNvSpPr>
              <p:nvPr/>
            </p:nvSpPr>
            <p:spPr bwMode="auto">
              <a:xfrm rot="8133868">
                <a:off x="2835" y="3293"/>
                <a:ext cx="576" cy="575"/>
              </a:xfrm>
              <a:custGeom>
                <a:avLst/>
                <a:gdLst>
                  <a:gd name="T0" fmla="*/ 0 w 21600"/>
                  <a:gd name="T1" fmla="*/ 0 h 21573"/>
                  <a:gd name="T2" fmla="*/ 0 w 21600"/>
                  <a:gd name="T3" fmla="*/ 0 h 21573"/>
                  <a:gd name="T4" fmla="*/ 0 w 21600"/>
                  <a:gd name="T5" fmla="*/ 0 h 215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3"/>
                  <a:gd name="T11" fmla="*/ 21600 w 21600"/>
                  <a:gd name="T12" fmla="*/ 21573 h 215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3" fill="none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</a:path>
                  <a:path w="21600" h="21573" stroke="0" extrusionOk="0">
                    <a:moveTo>
                      <a:pt x="1078" y="-1"/>
                    </a:moveTo>
                    <a:cubicBezTo>
                      <a:pt x="12573" y="574"/>
                      <a:pt x="21600" y="10062"/>
                      <a:pt x="21600" y="21573"/>
                    </a:cubicBezTo>
                    <a:lnTo>
                      <a:pt x="0" y="215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5" name="Arc 115"/>
              <p:cNvSpPr>
                <a:spLocks/>
              </p:cNvSpPr>
              <p:nvPr/>
            </p:nvSpPr>
            <p:spPr bwMode="auto">
              <a:xfrm rot="8133868">
                <a:off x="2835" y="3339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6" name="Arc 116"/>
              <p:cNvSpPr>
                <a:spLocks/>
              </p:cNvSpPr>
              <p:nvPr/>
            </p:nvSpPr>
            <p:spPr bwMode="auto">
              <a:xfrm rot="8133868">
                <a:off x="2839" y="2837"/>
                <a:ext cx="563" cy="557"/>
              </a:xfrm>
              <a:custGeom>
                <a:avLst/>
                <a:gdLst>
                  <a:gd name="T0" fmla="*/ 0 w 21128"/>
                  <a:gd name="T1" fmla="*/ 0 h 20885"/>
                  <a:gd name="T2" fmla="*/ 0 w 21128"/>
                  <a:gd name="T3" fmla="*/ 0 h 20885"/>
                  <a:gd name="T4" fmla="*/ 0 w 21128"/>
                  <a:gd name="T5" fmla="*/ 0 h 20885"/>
                  <a:gd name="T6" fmla="*/ 0 60000 65536"/>
                  <a:gd name="T7" fmla="*/ 0 60000 65536"/>
                  <a:gd name="T8" fmla="*/ 0 60000 65536"/>
                  <a:gd name="T9" fmla="*/ 0 w 21128"/>
                  <a:gd name="T10" fmla="*/ 0 h 20885"/>
                  <a:gd name="T11" fmla="*/ 21128 w 21128"/>
                  <a:gd name="T12" fmla="*/ 20885 h 208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28" h="20885" fill="none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</a:path>
                  <a:path w="21128" h="20885" stroke="0" extrusionOk="0">
                    <a:moveTo>
                      <a:pt x="5511" y="0"/>
                    </a:moveTo>
                    <a:cubicBezTo>
                      <a:pt x="13393" y="2080"/>
                      <a:pt x="19432" y="8419"/>
                      <a:pt x="21127" y="16393"/>
                    </a:cubicBezTo>
                    <a:lnTo>
                      <a:pt x="0" y="2088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7" name="Arc 117"/>
              <p:cNvSpPr>
                <a:spLocks/>
              </p:cNvSpPr>
              <p:nvPr/>
            </p:nvSpPr>
            <p:spPr bwMode="auto">
              <a:xfrm rot="8133868">
                <a:off x="2837" y="2884"/>
                <a:ext cx="566" cy="556"/>
              </a:xfrm>
              <a:custGeom>
                <a:avLst/>
                <a:gdLst>
                  <a:gd name="T0" fmla="*/ 0 w 21201"/>
                  <a:gd name="T1" fmla="*/ 0 h 20843"/>
                  <a:gd name="T2" fmla="*/ 0 w 21201"/>
                  <a:gd name="T3" fmla="*/ 0 h 20843"/>
                  <a:gd name="T4" fmla="*/ 0 w 21201"/>
                  <a:gd name="T5" fmla="*/ 0 h 20843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0843"/>
                  <a:gd name="T11" fmla="*/ 21201 w 21201"/>
                  <a:gd name="T12" fmla="*/ 20843 h 208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0843" fill="none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</a:path>
                  <a:path w="21201" h="20843" stroke="0" extrusionOk="0">
                    <a:moveTo>
                      <a:pt x="5669" y="0"/>
                    </a:moveTo>
                    <a:cubicBezTo>
                      <a:pt x="13606" y="2159"/>
                      <a:pt x="19628" y="8638"/>
                      <a:pt x="21201" y="16711"/>
                    </a:cubicBezTo>
                    <a:lnTo>
                      <a:pt x="0" y="208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8" name="Arc 118"/>
              <p:cNvSpPr>
                <a:spLocks/>
              </p:cNvSpPr>
              <p:nvPr/>
            </p:nvSpPr>
            <p:spPr bwMode="auto">
              <a:xfrm rot="8133868">
                <a:off x="2836" y="2929"/>
                <a:ext cx="568" cy="559"/>
              </a:xfrm>
              <a:custGeom>
                <a:avLst/>
                <a:gdLst>
                  <a:gd name="T0" fmla="*/ 0 w 21305"/>
                  <a:gd name="T1" fmla="*/ 0 h 20979"/>
                  <a:gd name="T2" fmla="*/ 0 w 21305"/>
                  <a:gd name="T3" fmla="*/ 0 h 20979"/>
                  <a:gd name="T4" fmla="*/ 0 w 21305"/>
                  <a:gd name="T5" fmla="*/ 0 h 20979"/>
                  <a:gd name="T6" fmla="*/ 0 60000 65536"/>
                  <a:gd name="T7" fmla="*/ 0 60000 65536"/>
                  <a:gd name="T8" fmla="*/ 0 60000 65536"/>
                  <a:gd name="T9" fmla="*/ 0 w 21305"/>
                  <a:gd name="T10" fmla="*/ 0 h 20979"/>
                  <a:gd name="T11" fmla="*/ 21305 w 21305"/>
                  <a:gd name="T12" fmla="*/ 20979 h 20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5" h="20979" fill="none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</a:path>
                  <a:path w="21305" h="20979" stroke="0" extrusionOk="0">
                    <a:moveTo>
                      <a:pt x="5141" y="-1"/>
                    </a:moveTo>
                    <a:cubicBezTo>
                      <a:pt x="13526" y="2054"/>
                      <a:pt x="19882" y="8904"/>
                      <a:pt x="21304" y="17420"/>
                    </a:cubicBezTo>
                    <a:lnTo>
                      <a:pt x="0" y="20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9" name="Arc 119"/>
              <p:cNvSpPr>
                <a:spLocks/>
              </p:cNvSpPr>
              <p:nvPr/>
            </p:nvSpPr>
            <p:spPr bwMode="auto">
              <a:xfrm rot="8133868">
                <a:off x="2835" y="2976"/>
                <a:ext cx="571" cy="564"/>
              </a:xfrm>
              <a:custGeom>
                <a:avLst/>
                <a:gdLst>
                  <a:gd name="T0" fmla="*/ 0 w 21394"/>
                  <a:gd name="T1" fmla="*/ 0 h 21132"/>
                  <a:gd name="T2" fmla="*/ 0 w 21394"/>
                  <a:gd name="T3" fmla="*/ 0 h 21132"/>
                  <a:gd name="T4" fmla="*/ 0 w 21394"/>
                  <a:gd name="T5" fmla="*/ 0 h 21132"/>
                  <a:gd name="T6" fmla="*/ 0 60000 65536"/>
                  <a:gd name="T7" fmla="*/ 0 60000 65536"/>
                  <a:gd name="T8" fmla="*/ 0 60000 65536"/>
                  <a:gd name="T9" fmla="*/ 0 w 21394"/>
                  <a:gd name="T10" fmla="*/ 0 h 21132"/>
                  <a:gd name="T11" fmla="*/ 21394 w 21394"/>
                  <a:gd name="T12" fmla="*/ 21132 h 21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4" h="21132" fill="none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</a:path>
                  <a:path w="21394" h="21132" stroke="0" extrusionOk="0">
                    <a:moveTo>
                      <a:pt x="4471" y="0"/>
                    </a:moveTo>
                    <a:cubicBezTo>
                      <a:pt x="13373" y="1883"/>
                      <a:pt x="20140" y="9143"/>
                      <a:pt x="21394" y="18155"/>
                    </a:cubicBezTo>
                    <a:lnTo>
                      <a:pt x="0" y="211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0" name="Arc 120"/>
              <p:cNvSpPr>
                <a:spLocks/>
              </p:cNvSpPr>
              <p:nvPr/>
            </p:nvSpPr>
            <p:spPr bwMode="auto">
              <a:xfrm rot="8133868">
                <a:off x="2835" y="3021"/>
                <a:ext cx="571" cy="564"/>
              </a:xfrm>
              <a:custGeom>
                <a:avLst/>
                <a:gdLst>
                  <a:gd name="T0" fmla="*/ 0 w 21400"/>
                  <a:gd name="T1" fmla="*/ 0 h 21170"/>
                  <a:gd name="T2" fmla="*/ 0 w 21400"/>
                  <a:gd name="T3" fmla="*/ 0 h 21170"/>
                  <a:gd name="T4" fmla="*/ 0 w 21400"/>
                  <a:gd name="T5" fmla="*/ 0 h 21170"/>
                  <a:gd name="T6" fmla="*/ 0 60000 65536"/>
                  <a:gd name="T7" fmla="*/ 0 60000 65536"/>
                  <a:gd name="T8" fmla="*/ 0 60000 65536"/>
                  <a:gd name="T9" fmla="*/ 0 w 21400"/>
                  <a:gd name="T10" fmla="*/ 0 h 21170"/>
                  <a:gd name="T11" fmla="*/ 21400 w 21400"/>
                  <a:gd name="T12" fmla="*/ 21170 h 21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0" h="21170" fill="none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</a:path>
                  <a:path w="21400" h="21170" stroke="0" extrusionOk="0">
                    <a:moveTo>
                      <a:pt x="4287" y="-1"/>
                    </a:moveTo>
                    <a:cubicBezTo>
                      <a:pt x="13289" y="1822"/>
                      <a:pt x="20154" y="9140"/>
                      <a:pt x="21400" y="18240"/>
                    </a:cubicBezTo>
                    <a:lnTo>
                      <a:pt x="0" y="211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1" name="Arc 121"/>
              <p:cNvSpPr>
                <a:spLocks/>
              </p:cNvSpPr>
              <p:nvPr/>
            </p:nvSpPr>
            <p:spPr bwMode="auto">
              <a:xfrm rot="8133868">
                <a:off x="2835" y="3066"/>
                <a:ext cx="574" cy="570"/>
              </a:xfrm>
              <a:custGeom>
                <a:avLst/>
                <a:gdLst>
                  <a:gd name="T0" fmla="*/ 0 w 21525"/>
                  <a:gd name="T1" fmla="*/ 0 h 21364"/>
                  <a:gd name="T2" fmla="*/ 0 w 21525"/>
                  <a:gd name="T3" fmla="*/ 0 h 21364"/>
                  <a:gd name="T4" fmla="*/ 0 w 21525"/>
                  <a:gd name="T5" fmla="*/ 0 h 21364"/>
                  <a:gd name="T6" fmla="*/ 0 60000 65536"/>
                  <a:gd name="T7" fmla="*/ 0 60000 65536"/>
                  <a:gd name="T8" fmla="*/ 0 60000 65536"/>
                  <a:gd name="T9" fmla="*/ 0 w 21525"/>
                  <a:gd name="T10" fmla="*/ 0 h 21364"/>
                  <a:gd name="T11" fmla="*/ 21525 w 21525"/>
                  <a:gd name="T12" fmla="*/ 21364 h 21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5" h="21364" fill="none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</a:path>
                  <a:path w="21525" h="21364" stroke="0" extrusionOk="0">
                    <a:moveTo>
                      <a:pt x="3183" y="-1"/>
                    </a:moveTo>
                    <a:cubicBezTo>
                      <a:pt x="13095" y="1476"/>
                      <a:pt x="20690" y="9578"/>
                      <a:pt x="21525" y="19565"/>
                    </a:cubicBezTo>
                    <a:lnTo>
                      <a:pt x="0" y="21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2" name="Arc 122"/>
              <p:cNvSpPr>
                <a:spLocks/>
              </p:cNvSpPr>
              <p:nvPr/>
            </p:nvSpPr>
            <p:spPr bwMode="auto">
              <a:xfrm rot="8133868">
                <a:off x="2845" y="2564"/>
                <a:ext cx="544" cy="527"/>
              </a:xfrm>
              <a:custGeom>
                <a:avLst/>
                <a:gdLst>
                  <a:gd name="T0" fmla="*/ 0 w 20401"/>
                  <a:gd name="T1" fmla="*/ 0 h 19748"/>
                  <a:gd name="T2" fmla="*/ 0 w 20401"/>
                  <a:gd name="T3" fmla="*/ 0 h 19748"/>
                  <a:gd name="T4" fmla="*/ 0 w 20401"/>
                  <a:gd name="T5" fmla="*/ 0 h 19748"/>
                  <a:gd name="T6" fmla="*/ 0 60000 65536"/>
                  <a:gd name="T7" fmla="*/ 0 60000 65536"/>
                  <a:gd name="T8" fmla="*/ 0 60000 65536"/>
                  <a:gd name="T9" fmla="*/ 0 w 20401"/>
                  <a:gd name="T10" fmla="*/ 0 h 19748"/>
                  <a:gd name="T11" fmla="*/ 20401 w 20401"/>
                  <a:gd name="T12" fmla="*/ 19748 h 197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01" h="19748" fill="none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</a:path>
                  <a:path w="20401" h="19748" stroke="0" extrusionOk="0">
                    <a:moveTo>
                      <a:pt x="8750" y="-1"/>
                    </a:moveTo>
                    <a:cubicBezTo>
                      <a:pt x="14217" y="2422"/>
                      <a:pt x="18435" y="7002"/>
                      <a:pt x="20400" y="12651"/>
                    </a:cubicBezTo>
                    <a:lnTo>
                      <a:pt x="0" y="197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3" name="Arc 123"/>
              <p:cNvSpPr>
                <a:spLocks/>
              </p:cNvSpPr>
              <p:nvPr/>
            </p:nvSpPr>
            <p:spPr bwMode="auto">
              <a:xfrm rot="8133868">
                <a:off x="2848" y="2608"/>
                <a:ext cx="546" cy="539"/>
              </a:xfrm>
              <a:custGeom>
                <a:avLst/>
                <a:gdLst>
                  <a:gd name="T0" fmla="*/ 0 w 20459"/>
                  <a:gd name="T1" fmla="*/ 0 h 20204"/>
                  <a:gd name="T2" fmla="*/ 0 w 20459"/>
                  <a:gd name="T3" fmla="*/ 0 h 20204"/>
                  <a:gd name="T4" fmla="*/ 0 w 20459"/>
                  <a:gd name="T5" fmla="*/ 0 h 20204"/>
                  <a:gd name="T6" fmla="*/ 0 60000 65536"/>
                  <a:gd name="T7" fmla="*/ 0 60000 65536"/>
                  <a:gd name="T8" fmla="*/ 0 60000 65536"/>
                  <a:gd name="T9" fmla="*/ 0 w 20459"/>
                  <a:gd name="T10" fmla="*/ 0 h 20204"/>
                  <a:gd name="T11" fmla="*/ 20459 w 20459"/>
                  <a:gd name="T12" fmla="*/ 20204 h 20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59" h="20204" fill="none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</a:path>
                  <a:path w="20459" h="20204" stroke="0" extrusionOk="0">
                    <a:moveTo>
                      <a:pt x="7639" y="0"/>
                    </a:moveTo>
                    <a:cubicBezTo>
                      <a:pt x="13683" y="2285"/>
                      <a:pt x="18386" y="7156"/>
                      <a:pt x="20458" y="13276"/>
                    </a:cubicBezTo>
                    <a:lnTo>
                      <a:pt x="0" y="2020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4" name="Arc 124"/>
              <p:cNvSpPr>
                <a:spLocks/>
              </p:cNvSpPr>
              <p:nvPr/>
            </p:nvSpPr>
            <p:spPr bwMode="auto">
              <a:xfrm rot="8133868">
                <a:off x="2843" y="2655"/>
                <a:ext cx="550" cy="535"/>
              </a:xfrm>
              <a:custGeom>
                <a:avLst/>
                <a:gdLst>
                  <a:gd name="T0" fmla="*/ 0 w 20627"/>
                  <a:gd name="T1" fmla="*/ 0 h 20073"/>
                  <a:gd name="T2" fmla="*/ 0 w 20627"/>
                  <a:gd name="T3" fmla="*/ 0 h 20073"/>
                  <a:gd name="T4" fmla="*/ 0 w 20627"/>
                  <a:gd name="T5" fmla="*/ 0 h 20073"/>
                  <a:gd name="T6" fmla="*/ 0 60000 65536"/>
                  <a:gd name="T7" fmla="*/ 0 60000 65536"/>
                  <a:gd name="T8" fmla="*/ 0 60000 65536"/>
                  <a:gd name="T9" fmla="*/ 0 w 20627"/>
                  <a:gd name="T10" fmla="*/ 0 h 20073"/>
                  <a:gd name="T11" fmla="*/ 20627 w 20627"/>
                  <a:gd name="T12" fmla="*/ 20073 h 200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27" h="20073" fill="none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</a:path>
                  <a:path w="20627" h="20073" stroke="0" extrusionOk="0">
                    <a:moveTo>
                      <a:pt x="7977" y="0"/>
                    </a:moveTo>
                    <a:cubicBezTo>
                      <a:pt x="14041" y="2410"/>
                      <a:pt x="18690" y="7432"/>
                      <a:pt x="20626" y="13663"/>
                    </a:cubicBezTo>
                    <a:lnTo>
                      <a:pt x="0" y="20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5" name="Arc 125"/>
              <p:cNvSpPr>
                <a:spLocks/>
              </p:cNvSpPr>
              <p:nvPr/>
            </p:nvSpPr>
            <p:spPr bwMode="auto">
              <a:xfrm rot="8133868">
                <a:off x="2843" y="2701"/>
                <a:ext cx="553" cy="545"/>
              </a:xfrm>
              <a:custGeom>
                <a:avLst/>
                <a:gdLst>
                  <a:gd name="T0" fmla="*/ 0 w 20756"/>
                  <a:gd name="T1" fmla="*/ 0 h 20444"/>
                  <a:gd name="T2" fmla="*/ 0 w 20756"/>
                  <a:gd name="T3" fmla="*/ 0 h 20444"/>
                  <a:gd name="T4" fmla="*/ 0 w 20756"/>
                  <a:gd name="T5" fmla="*/ 0 h 20444"/>
                  <a:gd name="T6" fmla="*/ 0 60000 65536"/>
                  <a:gd name="T7" fmla="*/ 0 60000 65536"/>
                  <a:gd name="T8" fmla="*/ 0 60000 65536"/>
                  <a:gd name="T9" fmla="*/ 0 w 20756"/>
                  <a:gd name="T10" fmla="*/ 0 h 20444"/>
                  <a:gd name="T11" fmla="*/ 20756 w 20756"/>
                  <a:gd name="T12" fmla="*/ 20444 h 20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6" h="20444" fill="none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</a:path>
                  <a:path w="20756" h="20444" stroke="0" extrusionOk="0">
                    <a:moveTo>
                      <a:pt x="6971" y="-1"/>
                    </a:moveTo>
                    <a:cubicBezTo>
                      <a:pt x="13654" y="2278"/>
                      <a:pt x="18801" y="7679"/>
                      <a:pt x="20756" y="14464"/>
                    </a:cubicBezTo>
                    <a:lnTo>
                      <a:pt x="0" y="2044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6" name="Arc 126"/>
              <p:cNvSpPr>
                <a:spLocks/>
              </p:cNvSpPr>
              <p:nvPr/>
            </p:nvSpPr>
            <p:spPr bwMode="auto">
              <a:xfrm rot="8133868">
                <a:off x="2840" y="2747"/>
                <a:ext cx="557" cy="545"/>
              </a:xfrm>
              <a:custGeom>
                <a:avLst/>
                <a:gdLst>
                  <a:gd name="T0" fmla="*/ 0 w 20869"/>
                  <a:gd name="T1" fmla="*/ 0 h 20422"/>
                  <a:gd name="T2" fmla="*/ 0 w 20869"/>
                  <a:gd name="T3" fmla="*/ 0 h 20422"/>
                  <a:gd name="T4" fmla="*/ 0 w 20869"/>
                  <a:gd name="T5" fmla="*/ 0 h 20422"/>
                  <a:gd name="T6" fmla="*/ 0 60000 65536"/>
                  <a:gd name="T7" fmla="*/ 0 60000 65536"/>
                  <a:gd name="T8" fmla="*/ 0 60000 65536"/>
                  <a:gd name="T9" fmla="*/ 0 w 20869"/>
                  <a:gd name="T10" fmla="*/ 0 h 20422"/>
                  <a:gd name="T11" fmla="*/ 20869 w 20869"/>
                  <a:gd name="T12" fmla="*/ 20422 h 204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69" h="20422" fill="none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</a:path>
                  <a:path w="20869" h="20422" stroke="0" extrusionOk="0">
                    <a:moveTo>
                      <a:pt x="7035" y="-1"/>
                    </a:moveTo>
                    <a:cubicBezTo>
                      <a:pt x="13829" y="2340"/>
                      <a:pt x="19015" y="7907"/>
                      <a:pt x="20869" y="14850"/>
                    </a:cubicBezTo>
                    <a:lnTo>
                      <a:pt x="0" y="204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7" name="Arc 127"/>
              <p:cNvSpPr>
                <a:spLocks/>
              </p:cNvSpPr>
              <p:nvPr/>
            </p:nvSpPr>
            <p:spPr bwMode="auto">
              <a:xfrm rot="8133868">
                <a:off x="2840" y="2793"/>
                <a:ext cx="559" cy="550"/>
              </a:xfrm>
              <a:custGeom>
                <a:avLst/>
                <a:gdLst>
                  <a:gd name="T0" fmla="*/ 0 w 20959"/>
                  <a:gd name="T1" fmla="*/ 0 h 20607"/>
                  <a:gd name="T2" fmla="*/ 0 w 20959"/>
                  <a:gd name="T3" fmla="*/ 0 h 20607"/>
                  <a:gd name="T4" fmla="*/ 0 w 20959"/>
                  <a:gd name="T5" fmla="*/ 0 h 20607"/>
                  <a:gd name="T6" fmla="*/ 0 60000 65536"/>
                  <a:gd name="T7" fmla="*/ 0 60000 65536"/>
                  <a:gd name="T8" fmla="*/ 0 60000 65536"/>
                  <a:gd name="T9" fmla="*/ 0 w 20959"/>
                  <a:gd name="T10" fmla="*/ 0 h 20607"/>
                  <a:gd name="T11" fmla="*/ 20959 w 20959"/>
                  <a:gd name="T12" fmla="*/ 20607 h 20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59" h="20607" fill="none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</a:path>
                  <a:path w="20959" h="20607" stroke="0" extrusionOk="0">
                    <a:moveTo>
                      <a:pt x="6473" y="0"/>
                    </a:moveTo>
                    <a:cubicBezTo>
                      <a:pt x="13652" y="2255"/>
                      <a:pt x="19139" y="8083"/>
                      <a:pt x="20959" y="15383"/>
                    </a:cubicBezTo>
                    <a:lnTo>
                      <a:pt x="0" y="206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8" name="Arc 128"/>
              <p:cNvSpPr>
                <a:spLocks/>
              </p:cNvSpPr>
              <p:nvPr/>
            </p:nvSpPr>
            <p:spPr bwMode="auto">
              <a:xfrm rot="8133868">
                <a:off x="2864" y="2286"/>
                <a:ext cx="512" cy="500"/>
              </a:xfrm>
              <a:custGeom>
                <a:avLst/>
                <a:gdLst>
                  <a:gd name="T0" fmla="*/ 0 w 19224"/>
                  <a:gd name="T1" fmla="*/ 0 h 18736"/>
                  <a:gd name="T2" fmla="*/ 0 w 19224"/>
                  <a:gd name="T3" fmla="*/ 0 h 18736"/>
                  <a:gd name="T4" fmla="*/ 0 w 19224"/>
                  <a:gd name="T5" fmla="*/ 0 h 18736"/>
                  <a:gd name="T6" fmla="*/ 0 60000 65536"/>
                  <a:gd name="T7" fmla="*/ 0 60000 65536"/>
                  <a:gd name="T8" fmla="*/ 0 60000 65536"/>
                  <a:gd name="T9" fmla="*/ 0 w 19224"/>
                  <a:gd name="T10" fmla="*/ 0 h 18736"/>
                  <a:gd name="T11" fmla="*/ 19224 w 19224"/>
                  <a:gd name="T12" fmla="*/ 18736 h 187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24" h="18736" fill="none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</a:path>
                  <a:path w="19224" h="18736" stroke="0" extrusionOk="0">
                    <a:moveTo>
                      <a:pt x="10748" y="-1"/>
                    </a:moveTo>
                    <a:cubicBezTo>
                      <a:pt x="14373" y="2079"/>
                      <a:pt x="17317" y="5166"/>
                      <a:pt x="19223" y="8886"/>
                    </a:cubicBezTo>
                    <a:lnTo>
                      <a:pt x="0" y="187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9" name="Arc 129"/>
              <p:cNvSpPr>
                <a:spLocks/>
              </p:cNvSpPr>
              <p:nvPr/>
            </p:nvSpPr>
            <p:spPr bwMode="auto">
              <a:xfrm rot="8133868">
                <a:off x="2861" y="2331"/>
                <a:ext cx="517" cy="507"/>
              </a:xfrm>
              <a:custGeom>
                <a:avLst/>
                <a:gdLst>
                  <a:gd name="T0" fmla="*/ 0 w 19395"/>
                  <a:gd name="T1" fmla="*/ 0 h 19019"/>
                  <a:gd name="T2" fmla="*/ 0 w 19395"/>
                  <a:gd name="T3" fmla="*/ 0 h 19019"/>
                  <a:gd name="T4" fmla="*/ 0 w 19395"/>
                  <a:gd name="T5" fmla="*/ 0 h 19019"/>
                  <a:gd name="T6" fmla="*/ 0 60000 65536"/>
                  <a:gd name="T7" fmla="*/ 0 60000 65536"/>
                  <a:gd name="T8" fmla="*/ 0 60000 65536"/>
                  <a:gd name="T9" fmla="*/ 0 w 19395"/>
                  <a:gd name="T10" fmla="*/ 0 h 19019"/>
                  <a:gd name="T11" fmla="*/ 19395 w 19395"/>
                  <a:gd name="T12" fmla="*/ 19019 h 190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95" h="19019" fill="none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</a:path>
                  <a:path w="19395" h="19019" stroke="0" extrusionOk="0">
                    <a:moveTo>
                      <a:pt x="10239" y="-1"/>
                    </a:moveTo>
                    <a:cubicBezTo>
                      <a:pt x="14208" y="2137"/>
                      <a:pt x="17410" y="5462"/>
                      <a:pt x="19394" y="9511"/>
                    </a:cubicBezTo>
                    <a:lnTo>
                      <a:pt x="0" y="1901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0" name="Arc 130"/>
              <p:cNvSpPr>
                <a:spLocks/>
              </p:cNvSpPr>
              <p:nvPr/>
            </p:nvSpPr>
            <p:spPr bwMode="auto">
              <a:xfrm rot="8133868">
                <a:off x="2859" y="2377"/>
                <a:ext cx="522" cy="511"/>
              </a:xfrm>
              <a:custGeom>
                <a:avLst/>
                <a:gdLst>
                  <a:gd name="T0" fmla="*/ 0 w 19579"/>
                  <a:gd name="T1" fmla="*/ 0 h 19171"/>
                  <a:gd name="T2" fmla="*/ 0 w 19579"/>
                  <a:gd name="T3" fmla="*/ 0 h 19171"/>
                  <a:gd name="T4" fmla="*/ 0 w 19579"/>
                  <a:gd name="T5" fmla="*/ 0 h 19171"/>
                  <a:gd name="T6" fmla="*/ 0 60000 65536"/>
                  <a:gd name="T7" fmla="*/ 0 60000 65536"/>
                  <a:gd name="T8" fmla="*/ 0 60000 65536"/>
                  <a:gd name="T9" fmla="*/ 0 w 19579"/>
                  <a:gd name="T10" fmla="*/ 0 h 19171"/>
                  <a:gd name="T11" fmla="*/ 19579 w 19579"/>
                  <a:gd name="T12" fmla="*/ 19171 h 19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79" h="19171" fill="none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</a:path>
                  <a:path w="19579" h="19171" stroke="0" extrusionOk="0">
                    <a:moveTo>
                      <a:pt x="9951" y="0"/>
                    </a:moveTo>
                    <a:cubicBezTo>
                      <a:pt x="14181" y="2195"/>
                      <a:pt x="17566" y="5728"/>
                      <a:pt x="19578" y="10048"/>
                    </a:cubicBezTo>
                    <a:lnTo>
                      <a:pt x="0" y="19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1" name="Arc 131"/>
              <p:cNvSpPr>
                <a:spLocks/>
              </p:cNvSpPr>
              <p:nvPr/>
            </p:nvSpPr>
            <p:spPr bwMode="auto">
              <a:xfrm rot="8133868">
                <a:off x="2856" y="2424"/>
                <a:ext cx="525" cy="513"/>
              </a:xfrm>
              <a:custGeom>
                <a:avLst/>
                <a:gdLst>
                  <a:gd name="T0" fmla="*/ 0 w 19701"/>
                  <a:gd name="T1" fmla="*/ 0 h 19247"/>
                  <a:gd name="T2" fmla="*/ 0 w 19701"/>
                  <a:gd name="T3" fmla="*/ 0 h 19247"/>
                  <a:gd name="T4" fmla="*/ 0 w 19701"/>
                  <a:gd name="T5" fmla="*/ 0 h 19247"/>
                  <a:gd name="T6" fmla="*/ 0 60000 65536"/>
                  <a:gd name="T7" fmla="*/ 0 60000 65536"/>
                  <a:gd name="T8" fmla="*/ 0 60000 65536"/>
                  <a:gd name="T9" fmla="*/ 0 w 19701"/>
                  <a:gd name="T10" fmla="*/ 0 h 19247"/>
                  <a:gd name="T11" fmla="*/ 19701 w 19701"/>
                  <a:gd name="T12" fmla="*/ 19247 h 19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01" h="19247" fill="none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</a:path>
                  <a:path w="19701" h="19247" stroke="0" extrusionOk="0">
                    <a:moveTo>
                      <a:pt x="9804" y="0"/>
                    </a:moveTo>
                    <a:cubicBezTo>
                      <a:pt x="14191" y="2235"/>
                      <a:pt x="17682" y="5900"/>
                      <a:pt x="19701" y="10390"/>
                    </a:cubicBezTo>
                    <a:lnTo>
                      <a:pt x="0" y="1924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2" name="Arc 132"/>
              <p:cNvSpPr>
                <a:spLocks/>
              </p:cNvSpPr>
              <p:nvPr/>
            </p:nvSpPr>
            <p:spPr bwMode="auto">
              <a:xfrm rot="8133868">
                <a:off x="2852" y="2472"/>
                <a:ext cx="531" cy="516"/>
              </a:xfrm>
              <a:custGeom>
                <a:avLst/>
                <a:gdLst>
                  <a:gd name="T0" fmla="*/ 0 w 19917"/>
                  <a:gd name="T1" fmla="*/ 0 h 19364"/>
                  <a:gd name="T2" fmla="*/ 0 w 19917"/>
                  <a:gd name="T3" fmla="*/ 0 h 19364"/>
                  <a:gd name="T4" fmla="*/ 0 w 19917"/>
                  <a:gd name="T5" fmla="*/ 0 h 19364"/>
                  <a:gd name="T6" fmla="*/ 0 60000 65536"/>
                  <a:gd name="T7" fmla="*/ 0 60000 65536"/>
                  <a:gd name="T8" fmla="*/ 0 60000 65536"/>
                  <a:gd name="T9" fmla="*/ 0 w 19917"/>
                  <a:gd name="T10" fmla="*/ 0 h 19364"/>
                  <a:gd name="T11" fmla="*/ 19917 w 19917"/>
                  <a:gd name="T12" fmla="*/ 19364 h 193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17" h="19364" fill="none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</a:path>
                  <a:path w="19917" h="19364" stroke="0" extrusionOk="0">
                    <a:moveTo>
                      <a:pt x="9570" y="-1"/>
                    </a:moveTo>
                    <a:cubicBezTo>
                      <a:pt x="14231" y="2303"/>
                      <a:pt x="17904" y="6210"/>
                      <a:pt x="19917" y="11004"/>
                    </a:cubicBezTo>
                    <a:lnTo>
                      <a:pt x="0" y="1936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3" name="Arc 133"/>
              <p:cNvSpPr>
                <a:spLocks/>
              </p:cNvSpPr>
              <p:nvPr/>
            </p:nvSpPr>
            <p:spPr bwMode="auto">
              <a:xfrm rot="8133868">
                <a:off x="2851" y="2516"/>
                <a:ext cx="535" cy="523"/>
              </a:xfrm>
              <a:custGeom>
                <a:avLst/>
                <a:gdLst>
                  <a:gd name="T0" fmla="*/ 0 w 20076"/>
                  <a:gd name="T1" fmla="*/ 0 h 19597"/>
                  <a:gd name="T2" fmla="*/ 0 w 20076"/>
                  <a:gd name="T3" fmla="*/ 0 h 19597"/>
                  <a:gd name="T4" fmla="*/ 0 w 20076"/>
                  <a:gd name="T5" fmla="*/ 0 h 19597"/>
                  <a:gd name="T6" fmla="*/ 0 60000 65536"/>
                  <a:gd name="T7" fmla="*/ 0 60000 65536"/>
                  <a:gd name="T8" fmla="*/ 0 60000 65536"/>
                  <a:gd name="T9" fmla="*/ 0 w 20076"/>
                  <a:gd name="T10" fmla="*/ 0 h 19597"/>
                  <a:gd name="T11" fmla="*/ 20076 w 20076"/>
                  <a:gd name="T12" fmla="*/ 19597 h 19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6" h="19597" fill="none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</a:path>
                  <a:path w="20076" h="19597" stroke="0" extrusionOk="0">
                    <a:moveTo>
                      <a:pt x="9084" y="0"/>
                    </a:moveTo>
                    <a:cubicBezTo>
                      <a:pt x="14101" y="2326"/>
                      <a:pt x="18035" y="6487"/>
                      <a:pt x="20076" y="11627"/>
                    </a:cubicBezTo>
                    <a:lnTo>
                      <a:pt x="0" y="19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4" name="Arc 134"/>
              <p:cNvSpPr>
                <a:spLocks/>
              </p:cNvSpPr>
              <p:nvPr/>
            </p:nvSpPr>
            <p:spPr bwMode="auto">
              <a:xfrm rot="8133868">
                <a:off x="2878" y="2007"/>
                <a:ext cx="478" cy="458"/>
              </a:xfrm>
              <a:custGeom>
                <a:avLst/>
                <a:gdLst>
                  <a:gd name="T0" fmla="*/ 0 w 17932"/>
                  <a:gd name="T1" fmla="*/ 0 h 17193"/>
                  <a:gd name="T2" fmla="*/ 0 w 17932"/>
                  <a:gd name="T3" fmla="*/ 0 h 17193"/>
                  <a:gd name="T4" fmla="*/ 0 w 17932"/>
                  <a:gd name="T5" fmla="*/ 0 h 17193"/>
                  <a:gd name="T6" fmla="*/ 0 60000 65536"/>
                  <a:gd name="T7" fmla="*/ 0 60000 65536"/>
                  <a:gd name="T8" fmla="*/ 0 60000 65536"/>
                  <a:gd name="T9" fmla="*/ 0 w 17932"/>
                  <a:gd name="T10" fmla="*/ 0 h 17193"/>
                  <a:gd name="T11" fmla="*/ 17932 w 17932"/>
                  <a:gd name="T12" fmla="*/ 17193 h 17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32" h="17193" fill="none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</a:path>
                  <a:path w="17932" h="17193" stroke="0" extrusionOk="0">
                    <a:moveTo>
                      <a:pt x="13075" y="-1"/>
                    </a:moveTo>
                    <a:cubicBezTo>
                      <a:pt x="14966" y="1438"/>
                      <a:pt x="16607" y="3178"/>
                      <a:pt x="17931" y="5151"/>
                    </a:cubicBezTo>
                    <a:lnTo>
                      <a:pt x="0" y="171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5" name="Arc 135"/>
              <p:cNvSpPr>
                <a:spLocks/>
              </p:cNvSpPr>
              <p:nvPr/>
            </p:nvSpPr>
            <p:spPr bwMode="auto">
              <a:xfrm rot="8133868">
                <a:off x="2881" y="2051"/>
                <a:ext cx="478" cy="466"/>
              </a:xfrm>
              <a:custGeom>
                <a:avLst/>
                <a:gdLst>
                  <a:gd name="T0" fmla="*/ 0 w 17908"/>
                  <a:gd name="T1" fmla="*/ 0 h 17482"/>
                  <a:gd name="T2" fmla="*/ 0 w 17908"/>
                  <a:gd name="T3" fmla="*/ 0 h 17482"/>
                  <a:gd name="T4" fmla="*/ 0 w 17908"/>
                  <a:gd name="T5" fmla="*/ 0 h 17482"/>
                  <a:gd name="T6" fmla="*/ 0 60000 65536"/>
                  <a:gd name="T7" fmla="*/ 0 60000 65536"/>
                  <a:gd name="T8" fmla="*/ 0 60000 65536"/>
                  <a:gd name="T9" fmla="*/ 0 w 17908"/>
                  <a:gd name="T10" fmla="*/ 0 h 17482"/>
                  <a:gd name="T11" fmla="*/ 17908 w 17908"/>
                  <a:gd name="T12" fmla="*/ 17482 h 17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08" h="17482" fill="none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</a:path>
                  <a:path w="17908" h="17482" stroke="0" extrusionOk="0">
                    <a:moveTo>
                      <a:pt x="12686" y="0"/>
                    </a:moveTo>
                    <a:cubicBezTo>
                      <a:pt x="14729" y="1482"/>
                      <a:pt x="16496" y="3311"/>
                      <a:pt x="17907" y="5404"/>
                    </a:cubicBezTo>
                    <a:lnTo>
                      <a:pt x="0" y="1748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6" name="Arc 136"/>
              <p:cNvSpPr>
                <a:spLocks/>
              </p:cNvSpPr>
              <p:nvPr/>
            </p:nvSpPr>
            <p:spPr bwMode="auto">
              <a:xfrm rot="8133868">
                <a:off x="2869" y="2100"/>
                <a:ext cx="497" cy="481"/>
              </a:xfrm>
              <a:custGeom>
                <a:avLst/>
                <a:gdLst>
                  <a:gd name="T0" fmla="*/ 0 w 18633"/>
                  <a:gd name="T1" fmla="*/ 0 h 18045"/>
                  <a:gd name="T2" fmla="*/ 0 w 18633"/>
                  <a:gd name="T3" fmla="*/ 0 h 18045"/>
                  <a:gd name="T4" fmla="*/ 0 w 18633"/>
                  <a:gd name="T5" fmla="*/ 0 h 18045"/>
                  <a:gd name="T6" fmla="*/ 0 60000 65536"/>
                  <a:gd name="T7" fmla="*/ 0 60000 65536"/>
                  <a:gd name="T8" fmla="*/ 0 60000 65536"/>
                  <a:gd name="T9" fmla="*/ 0 w 18633"/>
                  <a:gd name="T10" fmla="*/ 0 h 18045"/>
                  <a:gd name="T11" fmla="*/ 18633 w 18633"/>
                  <a:gd name="T12" fmla="*/ 18045 h 18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3" h="18045" fill="none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</a:path>
                  <a:path w="18633" h="18045" stroke="0" extrusionOk="0">
                    <a:moveTo>
                      <a:pt x="11871" y="0"/>
                    </a:moveTo>
                    <a:cubicBezTo>
                      <a:pt x="14642" y="1822"/>
                      <a:pt x="16955" y="4258"/>
                      <a:pt x="18632" y="7119"/>
                    </a:cubicBezTo>
                    <a:lnTo>
                      <a:pt x="0" y="1804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7" name="Arc 137"/>
              <p:cNvSpPr>
                <a:spLocks/>
              </p:cNvSpPr>
              <p:nvPr/>
            </p:nvSpPr>
            <p:spPr bwMode="auto">
              <a:xfrm rot="8133868">
                <a:off x="2867" y="2147"/>
                <a:ext cx="497" cy="475"/>
              </a:xfrm>
              <a:custGeom>
                <a:avLst/>
                <a:gdLst>
                  <a:gd name="T0" fmla="*/ 0 w 18636"/>
                  <a:gd name="T1" fmla="*/ 0 h 17818"/>
                  <a:gd name="T2" fmla="*/ 0 w 18636"/>
                  <a:gd name="T3" fmla="*/ 0 h 17818"/>
                  <a:gd name="T4" fmla="*/ 0 w 18636"/>
                  <a:gd name="T5" fmla="*/ 0 h 17818"/>
                  <a:gd name="T6" fmla="*/ 0 60000 65536"/>
                  <a:gd name="T7" fmla="*/ 0 60000 65536"/>
                  <a:gd name="T8" fmla="*/ 0 60000 65536"/>
                  <a:gd name="T9" fmla="*/ 0 w 18636"/>
                  <a:gd name="T10" fmla="*/ 0 h 17818"/>
                  <a:gd name="T11" fmla="*/ 18636 w 18636"/>
                  <a:gd name="T12" fmla="*/ 17818 h 178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36" h="17818" fill="none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</a:path>
                  <a:path w="18636" h="17818" stroke="0" extrusionOk="0">
                    <a:moveTo>
                      <a:pt x="12209" y="0"/>
                    </a:moveTo>
                    <a:cubicBezTo>
                      <a:pt x="14833" y="1797"/>
                      <a:pt x="17027" y="4153"/>
                      <a:pt x="18635" y="6897"/>
                    </a:cubicBezTo>
                    <a:lnTo>
                      <a:pt x="0" y="1781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8" name="Arc 138"/>
              <p:cNvSpPr>
                <a:spLocks/>
              </p:cNvSpPr>
              <p:nvPr/>
            </p:nvSpPr>
            <p:spPr bwMode="auto">
              <a:xfrm rot="8133868">
                <a:off x="2865" y="2194"/>
                <a:ext cx="507" cy="494"/>
              </a:xfrm>
              <a:custGeom>
                <a:avLst/>
                <a:gdLst>
                  <a:gd name="T0" fmla="*/ 0 w 19039"/>
                  <a:gd name="T1" fmla="*/ 0 h 18537"/>
                  <a:gd name="T2" fmla="*/ 0 w 19039"/>
                  <a:gd name="T3" fmla="*/ 0 h 18537"/>
                  <a:gd name="T4" fmla="*/ 0 w 19039"/>
                  <a:gd name="T5" fmla="*/ 0 h 18537"/>
                  <a:gd name="T6" fmla="*/ 0 60000 65536"/>
                  <a:gd name="T7" fmla="*/ 0 60000 65536"/>
                  <a:gd name="T8" fmla="*/ 0 60000 65536"/>
                  <a:gd name="T9" fmla="*/ 0 w 19039"/>
                  <a:gd name="T10" fmla="*/ 0 h 18537"/>
                  <a:gd name="T11" fmla="*/ 19039 w 19039"/>
                  <a:gd name="T12" fmla="*/ 18537 h 18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39" h="18537" fill="none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</a:path>
                  <a:path w="19039" h="18537" stroke="0" extrusionOk="0">
                    <a:moveTo>
                      <a:pt x="11088" y="0"/>
                    </a:moveTo>
                    <a:cubicBezTo>
                      <a:pt x="14444" y="2007"/>
                      <a:pt x="17192" y="4888"/>
                      <a:pt x="19038" y="8335"/>
                    </a:cubicBezTo>
                    <a:lnTo>
                      <a:pt x="0" y="1853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9" name="Arc 139"/>
              <p:cNvSpPr>
                <a:spLocks/>
              </p:cNvSpPr>
              <p:nvPr/>
            </p:nvSpPr>
            <p:spPr bwMode="auto">
              <a:xfrm rot="8133868">
                <a:off x="2867" y="2237"/>
                <a:ext cx="508" cy="501"/>
              </a:xfrm>
              <a:custGeom>
                <a:avLst/>
                <a:gdLst>
                  <a:gd name="T0" fmla="*/ 0 w 19057"/>
                  <a:gd name="T1" fmla="*/ 0 h 18790"/>
                  <a:gd name="T2" fmla="*/ 0 w 19057"/>
                  <a:gd name="T3" fmla="*/ 0 h 18790"/>
                  <a:gd name="T4" fmla="*/ 0 w 19057"/>
                  <a:gd name="T5" fmla="*/ 0 h 18790"/>
                  <a:gd name="T6" fmla="*/ 0 60000 65536"/>
                  <a:gd name="T7" fmla="*/ 0 60000 65536"/>
                  <a:gd name="T8" fmla="*/ 0 60000 65536"/>
                  <a:gd name="T9" fmla="*/ 0 w 19057"/>
                  <a:gd name="T10" fmla="*/ 0 h 18790"/>
                  <a:gd name="T11" fmla="*/ 19057 w 19057"/>
                  <a:gd name="T12" fmla="*/ 18790 h 187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57" h="18790" fill="none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</a:path>
                  <a:path w="19057" h="18790" stroke="0" extrusionOk="0">
                    <a:moveTo>
                      <a:pt x="10653" y="-1"/>
                    </a:moveTo>
                    <a:cubicBezTo>
                      <a:pt x="14215" y="2019"/>
                      <a:pt x="17129" y="5009"/>
                      <a:pt x="19057" y="8621"/>
                    </a:cubicBezTo>
                    <a:lnTo>
                      <a:pt x="0" y="1879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0" name="Arc 140"/>
              <p:cNvSpPr>
                <a:spLocks/>
              </p:cNvSpPr>
              <p:nvPr/>
            </p:nvSpPr>
            <p:spPr bwMode="auto">
              <a:xfrm rot="8133868">
                <a:off x="2897" y="1729"/>
                <a:ext cx="439" cy="418"/>
              </a:xfrm>
              <a:custGeom>
                <a:avLst/>
                <a:gdLst>
                  <a:gd name="T0" fmla="*/ 0 w 16455"/>
                  <a:gd name="T1" fmla="*/ 0 h 15693"/>
                  <a:gd name="T2" fmla="*/ 0 w 16455"/>
                  <a:gd name="T3" fmla="*/ 0 h 15693"/>
                  <a:gd name="T4" fmla="*/ 0 w 16455"/>
                  <a:gd name="T5" fmla="*/ 0 h 15693"/>
                  <a:gd name="T6" fmla="*/ 0 60000 65536"/>
                  <a:gd name="T7" fmla="*/ 0 60000 65536"/>
                  <a:gd name="T8" fmla="*/ 0 60000 65536"/>
                  <a:gd name="T9" fmla="*/ 0 w 16455"/>
                  <a:gd name="T10" fmla="*/ 0 h 15693"/>
                  <a:gd name="T11" fmla="*/ 16455 w 16455"/>
                  <a:gd name="T12" fmla="*/ 15693 h 156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55" h="15693" fill="none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</a:path>
                  <a:path w="16455" h="15693" stroke="0" extrusionOk="0">
                    <a:moveTo>
                      <a:pt x="14842" y="-1"/>
                    </a:moveTo>
                    <a:cubicBezTo>
                      <a:pt x="15410" y="537"/>
                      <a:pt x="15948" y="1104"/>
                      <a:pt x="16454" y="1700"/>
                    </a:cubicBezTo>
                    <a:lnTo>
                      <a:pt x="0" y="1569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1" name="Arc 141"/>
              <p:cNvSpPr>
                <a:spLocks/>
              </p:cNvSpPr>
              <p:nvPr/>
            </p:nvSpPr>
            <p:spPr bwMode="auto">
              <a:xfrm rot="8133868">
                <a:off x="2900" y="1771"/>
                <a:ext cx="441" cy="433"/>
              </a:xfrm>
              <a:custGeom>
                <a:avLst/>
                <a:gdLst>
                  <a:gd name="T0" fmla="*/ 0 w 16526"/>
                  <a:gd name="T1" fmla="*/ 0 h 16232"/>
                  <a:gd name="T2" fmla="*/ 0 w 16526"/>
                  <a:gd name="T3" fmla="*/ 0 h 16232"/>
                  <a:gd name="T4" fmla="*/ 0 w 16526"/>
                  <a:gd name="T5" fmla="*/ 0 h 16232"/>
                  <a:gd name="T6" fmla="*/ 0 60000 65536"/>
                  <a:gd name="T7" fmla="*/ 0 60000 65536"/>
                  <a:gd name="T8" fmla="*/ 0 60000 65536"/>
                  <a:gd name="T9" fmla="*/ 0 w 16526"/>
                  <a:gd name="T10" fmla="*/ 0 h 16232"/>
                  <a:gd name="T11" fmla="*/ 16526 w 16526"/>
                  <a:gd name="T12" fmla="*/ 16232 h 16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26" h="16232" fill="none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</a:path>
                  <a:path w="16526" h="16232" stroke="0" extrusionOk="0">
                    <a:moveTo>
                      <a:pt x="14250" y="0"/>
                    </a:moveTo>
                    <a:cubicBezTo>
                      <a:pt x="15066" y="716"/>
                      <a:pt x="15826" y="1492"/>
                      <a:pt x="16525" y="2323"/>
                    </a:cubicBezTo>
                    <a:lnTo>
                      <a:pt x="0" y="162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2" name="Arc 142"/>
              <p:cNvSpPr>
                <a:spLocks/>
              </p:cNvSpPr>
              <p:nvPr/>
            </p:nvSpPr>
            <p:spPr bwMode="auto">
              <a:xfrm rot="8133868">
                <a:off x="2895" y="1818"/>
                <a:ext cx="449" cy="439"/>
              </a:xfrm>
              <a:custGeom>
                <a:avLst/>
                <a:gdLst>
                  <a:gd name="T0" fmla="*/ 0 w 16848"/>
                  <a:gd name="T1" fmla="*/ 0 h 16449"/>
                  <a:gd name="T2" fmla="*/ 0 w 16848"/>
                  <a:gd name="T3" fmla="*/ 0 h 16449"/>
                  <a:gd name="T4" fmla="*/ 0 w 16848"/>
                  <a:gd name="T5" fmla="*/ 0 h 16449"/>
                  <a:gd name="T6" fmla="*/ 0 60000 65536"/>
                  <a:gd name="T7" fmla="*/ 0 60000 65536"/>
                  <a:gd name="T8" fmla="*/ 0 60000 65536"/>
                  <a:gd name="T9" fmla="*/ 0 w 16848"/>
                  <a:gd name="T10" fmla="*/ 0 h 16449"/>
                  <a:gd name="T11" fmla="*/ 16848 w 16848"/>
                  <a:gd name="T12" fmla="*/ 16449 h 1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8" h="16449" fill="none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</a:path>
                  <a:path w="16848" h="16449" stroke="0" extrusionOk="0">
                    <a:moveTo>
                      <a:pt x="13999" y="0"/>
                    </a:moveTo>
                    <a:cubicBezTo>
                      <a:pt x="15039" y="885"/>
                      <a:pt x="15993" y="1866"/>
                      <a:pt x="16847" y="2932"/>
                    </a:cubicBezTo>
                    <a:lnTo>
                      <a:pt x="0" y="164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3" name="Arc 143"/>
              <p:cNvSpPr>
                <a:spLocks/>
              </p:cNvSpPr>
              <p:nvPr/>
            </p:nvSpPr>
            <p:spPr bwMode="auto">
              <a:xfrm rot="8133868">
                <a:off x="2896" y="1865"/>
                <a:ext cx="449" cy="440"/>
              </a:xfrm>
              <a:custGeom>
                <a:avLst/>
                <a:gdLst>
                  <a:gd name="T0" fmla="*/ 0 w 16842"/>
                  <a:gd name="T1" fmla="*/ 0 h 16494"/>
                  <a:gd name="T2" fmla="*/ 0 w 16842"/>
                  <a:gd name="T3" fmla="*/ 0 h 16494"/>
                  <a:gd name="T4" fmla="*/ 0 w 16842"/>
                  <a:gd name="T5" fmla="*/ 0 h 16494"/>
                  <a:gd name="T6" fmla="*/ 0 60000 65536"/>
                  <a:gd name="T7" fmla="*/ 0 60000 65536"/>
                  <a:gd name="T8" fmla="*/ 0 60000 65536"/>
                  <a:gd name="T9" fmla="*/ 0 w 16842"/>
                  <a:gd name="T10" fmla="*/ 0 h 16494"/>
                  <a:gd name="T11" fmla="*/ 16842 w 16842"/>
                  <a:gd name="T12" fmla="*/ 16494 h 164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42" h="16494" fill="none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</a:path>
                  <a:path w="16842" h="16494" stroke="0" extrusionOk="0">
                    <a:moveTo>
                      <a:pt x="13946" y="-1"/>
                    </a:moveTo>
                    <a:cubicBezTo>
                      <a:pt x="15004" y="894"/>
                      <a:pt x="15974" y="1889"/>
                      <a:pt x="16842" y="2969"/>
                    </a:cubicBezTo>
                    <a:lnTo>
                      <a:pt x="0" y="164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4" name="Arc 144"/>
              <p:cNvSpPr>
                <a:spLocks/>
              </p:cNvSpPr>
              <p:nvPr/>
            </p:nvSpPr>
            <p:spPr bwMode="auto">
              <a:xfrm rot="8133868">
                <a:off x="2885" y="1915"/>
                <a:ext cx="465" cy="448"/>
              </a:xfrm>
              <a:custGeom>
                <a:avLst/>
                <a:gdLst>
                  <a:gd name="T0" fmla="*/ 0 w 17446"/>
                  <a:gd name="T1" fmla="*/ 0 h 16805"/>
                  <a:gd name="T2" fmla="*/ 0 w 17446"/>
                  <a:gd name="T3" fmla="*/ 0 h 16805"/>
                  <a:gd name="T4" fmla="*/ 0 w 17446"/>
                  <a:gd name="T5" fmla="*/ 0 h 16805"/>
                  <a:gd name="T6" fmla="*/ 0 60000 65536"/>
                  <a:gd name="T7" fmla="*/ 0 60000 65536"/>
                  <a:gd name="T8" fmla="*/ 0 60000 65536"/>
                  <a:gd name="T9" fmla="*/ 0 w 17446"/>
                  <a:gd name="T10" fmla="*/ 0 h 16805"/>
                  <a:gd name="T11" fmla="*/ 17446 w 17446"/>
                  <a:gd name="T12" fmla="*/ 16805 h 168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46" h="16805" fill="none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</a:path>
                  <a:path w="17446" h="16805" stroke="0" extrusionOk="0">
                    <a:moveTo>
                      <a:pt x="13570" y="-1"/>
                    </a:moveTo>
                    <a:cubicBezTo>
                      <a:pt x="15033" y="1181"/>
                      <a:pt x="16336" y="2549"/>
                      <a:pt x="17445" y="4069"/>
                    </a:cubicBezTo>
                    <a:lnTo>
                      <a:pt x="0" y="1680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5" name="Arc 145"/>
              <p:cNvSpPr>
                <a:spLocks/>
              </p:cNvSpPr>
              <p:nvPr/>
            </p:nvSpPr>
            <p:spPr bwMode="auto">
              <a:xfrm rot="8133868">
                <a:off x="2887" y="1959"/>
                <a:ext cx="467" cy="458"/>
              </a:xfrm>
              <a:custGeom>
                <a:avLst/>
                <a:gdLst>
                  <a:gd name="T0" fmla="*/ 0 w 17492"/>
                  <a:gd name="T1" fmla="*/ 0 h 17171"/>
                  <a:gd name="T2" fmla="*/ 0 w 17492"/>
                  <a:gd name="T3" fmla="*/ 0 h 17171"/>
                  <a:gd name="T4" fmla="*/ 0 w 17492"/>
                  <a:gd name="T5" fmla="*/ 0 h 17171"/>
                  <a:gd name="T6" fmla="*/ 0 60000 65536"/>
                  <a:gd name="T7" fmla="*/ 0 60000 65536"/>
                  <a:gd name="T8" fmla="*/ 0 60000 65536"/>
                  <a:gd name="T9" fmla="*/ 0 w 17492"/>
                  <a:gd name="T10" fmla="*/ 0 h 17171"/>
                  <a:gd name="T11" fmla="*/ 17492 w 17492"/>
                  <a:gd name="T12" fmla="*/ 17171 h 17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92" h="17171" fill="none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</a:path>
                  <a:path w="17492" h="17171" stroke="0" extrusionOk="0">
                    <a:moveTo>
                      <a:pt x="13104" y="-1"/>
                    </a:moveTo>
                    <a:cubicBezTo>
                      <a:pt x="14778" y="1277"/>
                      <a:pt x="16256" y="2792"/>
                      <a:pt x="17491" y="4498"/>
                    </a:cubicBezTo>
                    <a:lnTo>
                      <a:pt x="0" y="1717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6" name="Arc 146"/>
              <p:cNvSpPr>
                <a:spLocks/>
              </p:cNvSpPr>
              <p:nvPr/>
            </p:nvSpPr>
            <p:spPr bwMode="auto">
              <a:xfrm rot="8133868">
                <a:off x="2703" y="3411"/>
                <a:ext cx="576" cy="254"/>
              </a:xfrm>
              <a:custGeom>
                <a:avLst/>
                <a:gdLst>
                  <a:gd name="T0" fmla="*/ 0 w 21600"/>
                  <a:gd name="T1" fmla="*/ 0 h 9529"/>
                  <a:gd name="T2" fmla="*/ 0 w 21600"/>
                  <a:gd name="T3" fmla="*/ 0 h 9529"/>
                  <a:gd name="T4" fmla="*/ 0 w 21600"/>
                  <a:gd name="T5" fmla="*/ 0 h 952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9529"/>
                  <a:gd name="T11" fmla="*/ 21600 w 21600"/>
                  <a:gd name="T12" fmla="*/ 9529 h 9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9529" fill="none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</a:path>
                  <a:path w="21600" h="9529" stroke="0" extrusionOk="0">
                    <a:moveTo>
                      <a:pt x="19867" y="-1"/>
                    </a:moveTo>
                    <a:cubicBezTo>
                      <a:pt x="21010" y="2679"/>
                      <a:pt x="21600" y="5562"/>
                      <a:pt x="21600" y="8476"/>
                    </a:cubicBezTo>
                    <a:cubicBezTo>
                      <a:pt x="21600" y="8827"/>
                      <a:pt x="21591" y="9178"/>
                      <a:pt x="21574" y="9529"/>
                    </a:cubicBezTo>
                    <a:lnTo>
                      <a:pt x="0" y="847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7" name="Arc 147"/>
              <p:cNvSpPr>
                <a:spLocks/>
              </p:cNvSpPr>
              <p:nvPr/>
            </p:nvSpPr>
            <p:spPr bwMode="auto">
              <a:xfrm rot="8133868">
                <a:off x="3173" y="3247"/>
                <a:ext cx="181" cy="576"/>
              </a:xfrm>
              <a:custGeom>
                <a:avLst/>
                <a:gdLst>
                  <a:gd name="T0" fmla="*/ 0 w 6783"/>
                  <a:gd name="T1" fmla="*/ 0 h 21600"/>
                  <a:gd name="T2" fmla="*/ 0 w 6783"/>
                  <a:gd name="T3" fmla="*/ 0 h 21600"/>
                  <a:gd name="T4" fmla="*/ 0 w 67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6783"/>
                  <a:gd name="T10" fmla="*/ 0 h 21600"/>
                  <a:gd name="T11" fmla="*/ 6783 w 67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83" h="21600" fill="none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</a:path>
                  <a:path w="6783" h="21600" stroke="0" extrusionOk="0">
                    <a:moveTo>
                      <a:pt x="-1" y="0"/>
                    </a:moveTo>
                    <a:cubicBezTo>
                      <a:pt x="2304" y="0"/>
                      <a:pt x="4594" y="368"/>
                      <a:pt x="6783" y="10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8" name="Arc 148"/>
              <p:cNvSpPr>
                <a:spLocks/>
              </p:cNvSpPr>
              <p:nvPr/>
            </p:nvSpPr>
            <p:spPr bwMode="auto">
              <a:xfrm rot="8133868">
                <a:off x="3225" y="3271"/>
                <a:ext cx="121" cy="576"/>
              </a:xfrm>
              <a:custGeom>
                <a:avLst/>
                <a:gdLst>
                  <a:gd name="T0" fmla="*/ 0 w 4549"/>
                  <a:gd name="T1" fmla="*/ 0 h 21600"/>
                  <a:gd name="T2" fmla="*/ 0 w 4549"/>
                  <a:gd name="T3" fmla="*/ 0 h 21600"/>
                  <a:gd name="T4" fmla="*/ 0 w 45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49"/>
                  <a:gd name="T10" fmla="*/ 0 h 21600"/>
                  <a:gd name="T11" fmla="*/ 4549 w 45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9" h="21600" fill="none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</a:path>
                  <a:path w="4549" h="21600" stroke="0" extrusionOk="0">
                    <a:moveTo>
                      <a:pt x="-1" y="0"/>
                    </a:moveTo>
                    <a:cubicBezTo>
                      <a:pt x="1529" y="0"/>
                      <a:pt x="3054" y="162"/>
                      <a:pt x="4548" y="48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9" name="Arc 149"/>
              <p:cNvSpPr>
                <a:spLocks/>
              </p:cNvSpPr>
              <p:nvPr/>
            </p:nvSpPr>
            <p:spPr bwMode="auto">
              <a:xfrm rot="8384963">
                <a:off x="2654" y="3479"/>
                <a:ext cx="576" cy="161"/>
              </a:xfrm>
              <a:custGeom>
                <a:avLst/>
                <a:gdLst>
                  <a:gd name="T0" fmla="*/ 0 w 21600"/>
                  <a:gd name="T1" fmla="*/ 0 h 6015"/>
                  <a:gd name="T2" fmla="*/ 0 w 21600"/>
                  <a:gd name="T3" fmla="*/ 0 h 6015"/>
                  <a:gd name="T4" fmla="*/ 0 w 21600"/>
                  <a:gd name="T5" fmla="*/ 0 h 6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6015"/>
                  <a:gd name="T11" fmla="*/ 21600 w 21600"/>
                  <a:gd name="T12" fmla="*/ 6015 h 6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6015" fill="none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</a:path>
                  <a:path w="21600" h="6015" stroke="0" extrusionOk="0">
                    <a:moveTo>
                      <a:pt x="20745" y="0"/>
                    </a:moveTo>
                    <a:cubicBezTo>
                      <a:pt x="21312" y="1954"/>
                      <a:pt x="21600" y="3979"/>
                      <a:pt x="21600" y="6015"/>
                    </a:cubicBezTo>
                    <a:lnTo>
                      <a:pt x="0" y="601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0" name="Arc 150"/>
              <p:cNvSpPr>
                <a:spLocks/>
              </p:cNvSpPr>
              <p:nvPr/>
            </p:nvSpPr>
            <p:spPr bwMode="auto">
              <a:xfrm rot="8133868">
                <a:off x="2584" y="3495"/>
                <a:ext cx="574" cy="112"/>
              </a:xfrm>
              <a:custGeom>
                <a:avLst/>
                <a:gdLst>
                  <a:gd name="T0" fmla="*/ 0 w 21534"/>
                  <a:gd name="T1" fmla="*/ 0 h 4207"/>
                  <a:gd name="T2" fmla="*/ 0 w 21534"/>
                  <a:gd name="T3" fmla="*/ 0 h 4207"/>
                  <a:gd name="T4" fmla="*/ 0 w 21534"/>
                  <a:gd name="T5" fmla="*/ 0 h 4207"/>
                  <a:gd name="T6" fmla="*/ 0 60000 65536"/>
                  <a:gd name="T7" fmla="*/ 0 60000 65536"/>
                  <a:gd name="T8" fmla="*/ 0 60000 65536"/>
                  <a:gd name="T9" fmla="*/ 0 w 21534"/>
                  <a:gd name="T10" fmla="*/ 0 h 4207"/>
                  <a:gd name="T11" fmla="*/ 21534 w 21534"/>
                  <a:gd name="T12" fmla="*/ 4207 h 4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4" h="4207" fill="none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</a:path>
                  <a:path w="21534" h="4207" stroke="0" extrusionOk="0">
                    <a:moveTo>
                      <a:pt x="21186" y="-1"/>
                    </a:moveTo>
                    <a:cubicBezTo>
                      <a:pt x="21351" y="833"/>
                      <a:pt x="21467" y="1675"/>
                      <a:pt x="21534" y="2521"/>
                    </a:cubicBezTo>
                    <a:lnTo>
                      <a:pt x="0" y="420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1" name="Arc 151"/>
              <p:cNvSpPr>
                <a:spLocks/>
              </p:cNvSpPr>
              <p:nvPr/>
            </p:nvSpPr>
            <p:spPr bwMode="auto">
              <a:xfrm rot="6454440">
                <a:off x="3205" y="3315"/>
                <a:ext cx="354" cy="475"/>
              </a:xfrm>
              <a:custGeom>
                <a:avLst/>
                <a:gdLst>
                  <a:gd name="T0" fmla="*/ 0 w 13265"/>
                  <a:gd name="T1" fmla="*/ 0 h 17810"/>
                  <a:gd name="T2" fmla="*/ 0 w 13265"/>
                  <a:gd name="T3" fmla="*/ 0 h 17810"/>
                  <a:gd name="T4" fmla="*/ 0 w 13265"/>
                  <a:gd name="T5" fmla="*/ 0 h 17810"/>
                  <a:gd name="T6" fmla="*/ 0 60000 65536"/>
                  <a:gd name="T7" fmla="*/ 0 60000 65536"/>
                  <a:gd name="T8" fmla="*/ 0 60000 65536"/>
                  <a:gd name="T9" fmla="*/ 0 w 13265"/>
                  <a:gd name="T10" fmla="*/ 0 h 17810"/>
                  <a:gd name="T11" fmla="*/ 13265 w 13265"/>
                  <a:gd name="T12" fmla="*/ 17810 h 178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65" h="17810" fill="none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</a:path>
                  <a:path w="13265" h="17810" stroke="0" extrusionOk="0">
                    <a:moveTo>
                      <a:pt x="12221" y="0"/>
                    </a:moveTo>
                    <a:cubicBezTo>
                      <a:pt x="12577" y="244"/>
                      <a:pt x="12924" y="498"/>
                      <a:pt x="13264" y="763"/>
                    </a:cubicBezTo>
                    <a:lnTo>
                      <a:pt x="0" y="178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9637" name="Text Box 153"/>
          <p:cNvSpPr txBox="1">
            <a:spLocks noChangeArrowheads="1"/>
          </p:cNvSpPr>
          <p:nvPr/>
        </p:nvSpPr>
        <p:spPr bwMode="auto">
          <a:xfrm>
            <a:off x="4643438" y="1341438"/>
            <a:ext cx="4105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Изменяется расстояние между щелями</a:t>
            </a:r>
          </a:p>
        </p:txBody>
      </p:sp>
      <p:pic>
        <p:nvPicPr>
          <p:cNvPr id="76955" name="Picture 155" descr="B10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4319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2111868" y="0"/>
            <a:ext cx="4608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Дифракция света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wreferat.baza-referat.ru/1_1263615321-3956.w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9" y="1268760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0788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Дифракция от малого отверстия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cs621328.vk.me/v621328515/8f12/yEYOVk6pD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6" y="1268760"/>
            <a:ext cx="680617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4" y="7050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Дифракция от малого препятствия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3842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количественную тео­рию дифракции света предложил в 1816 г. О. Френель.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Френель сделал принцип Гюйгенса физически более содер­жательным, выдвинув положение об интерференции вторичных волн.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вторичные волны, исходя из точек одного и того же волнового фронта (волновой фронт – это множество точек, до которых дошло колебание в данный момент времени) , когерентны, т.к. все точки фронта колеблются с одной и той же частотой и в одной и той же фазе;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вторичные волны, являясь когерентными, интерферируют.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современной формулировке принцип Гюй­генса — Френеля звучит так: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возмущение в любой точке является результатом интерференции элементарных вторичных волн, из­лучаемых каждым элементом некоторой волновой поверхности.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6632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Гюйгенса-Френеля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torage.tpu.ru/assets/thumbnail/539e172312d3f9f614f4ea39c9739ed1/2080de8dfec7c0d3/84c6ef23034865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87282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пыт Нью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233" y="955635"/>
            <a:ext cx="8064896" cy="58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935" y="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 Ньютона с призмой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17" y="505833"/>
            <a:ext cx="902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Ньютон полученную картину цветных полос назвал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дисперсией</a:t>
            </a:r>
            <a:r>
              <a:rPr lang="ru-RU" dirty="0"/>
              <a:t>.</a:t>
            </a:r>
          </a:p>
        </p:txBody>
      </p:sp>
      <p:pic>
        <p:nvPicPr>
          <p:cNvPr id="5" name="Picture 2" descr="http://bcpzone-tsttechnology.netdna-ssl.com/wp-content/uploads/2015/04/1280px-Dispersive_Prism_Illustration_by_Spig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" y="18225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k-t.ru/mylektsiiru/baza2/48563574992.files/image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1340960"/>
            <a:ext cx="8949502" cy="42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5543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Дифракция от круглого экрана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908720"/>
            <a:ext cx="35551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Замечательное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след­ствие теории Френеля — предсказание существования светлого пятна в области геометрической тени от непрозрачного экрана.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477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это следствие из теории Френеля обратил внимание С. Пуассон. Считая это предсказание противоречащим здравому смыслу, он привел его в качестве довода против теории Френеля.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Однако Д.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Араго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специально поставил опыт, в котором доказал реальность существования светлого пятна в центре геометриче­ской тени, и этот результат из довода против теории Френеля превратился в один из веских аргументов в ее пользу.</a:t>
            </a:r>
          </a:p>
        </p:txBody>
      </p:sp>
      <p:pic>
        <p:nvPicPr>
          <p:cNvPr id="23556" name="Picture 4" descr="http://u.5klass.net:10/datas/fizika/Uslovija-difraktsii-sveta/0016-016-Difrakts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Явление дифракции накладывает ограничения на применение законов геометрической оптики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Закон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прямолинейного распространения света, законы отражения и преломления света выполняются достаточно точно только , если размеры препятствий много больше длины световой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волны.</a:t>
            </a:r>
          </a:p>
          <a:p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Дифракция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накладывает предел на разрешающую способность оптических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приборов: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микроскопе при наблюдении очень мелких предметов изображение получается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размытым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телескопе при наблюдении звезд вместо изображения точки получаем систему светлых и темных полос.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18" y="764704"/>
            <a:ext cx="894397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Дифракционная решётка — это оптический прибор, позволяющий получать разложение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света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на спектральные составляющие и измерять длины волн.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Дифракционные решётки бывают прозрачными и отражательными. </a:t>
            </a:r>
          </a:p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Мы рассмотрим прозрачную дифракционную решётку. Она состоит из большого числа щелей ширины </a:t>
            </a: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, разделённых промежутками ширины </a:t>
            </a: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Свет проходит только сквозь щели; промежутки свет не пропускают.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Дифракционная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решетка представляет собой совокупность большого числа узких щелей, разделенных непрозрачными промежутками.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  <p:pic>
        <p:nvPicPr>
          <p:cNvPr id="16386" name="Picture 2" descr="https://images.ru.prom.st/91009501_w640_h640_difrak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7627"/>
            <a:ext cx="6769723" cy="57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3851920" y="1865606"/>
            <a:ext cx="50253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 = a + b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называется </a:t>
            </a:r>
            <a:r>
              <a:rPr lang="ru-RU" dirty="0">
                <a:cs typeface="Times New Roman" pitchFamily="18" charset="0"/>
              </a:rPr>
              <a:t>периодом </a:t>
            </a:r>
            <a:r>
              <a:rPr lang="ru-RU" dirty="0" smtClean="0">
                <a:cs typeface="Times New Roman" pitchFamily="18" charset="0"/>
              </a:rPr>
              <a:t>(постоянная</a:t>
            </a:r>
            <a:r>
              <a:rPr lang="ru-RU" dirty="0">
                <a:cs typeface="Times New Roman" pitchFamily="18" charset="0"/>
              </a:rPr>
              <a:t>) дифракционной решетки.</a:t>
            </a:r>
          </a:p>
        </p:txBody>
      </p:sp>
      <p:sp>
        <p:nvSpPr>
          <p:cNvPr id="21512" name="Text Box 32"/>
          <p:cNvSpPr txBox="1">
            <a:spLocks noChangeArrowheads="1"/>
          </p:cNvSpPr>
          <p:nvPr/>
        </p:nvSpPr>
        <p:spPr bwMode="auto">
          <a:xfrm>
            <a:off x="4139952" y="5078555"/>
            <a:ext cx="416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N – </a:t>
            </a:r>
            <a:r>
              <a:rPr lang="ru-RU" dirty="0">
                <a:cs typeface="Times New Roman" pitchFamily="18" charset="0"/>
              </a:rPr>
              <a:t>число штрихов на 1 м.</a:t>
            </a:r>
          </a:p>
        </p:txBody>
      </p:sp>
      <p:graphicFrame>
        <p:nvGraphicFramePr>
          <p:cNvPr id="2150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6924"/>
              </p:ext>
            </p:extLst>
          </p:nvPr>
        </p:nvGraphicFramePr>
        <p:xfrm>
          <a:off x="4211960" y="3734233"/>
          <a:ext cx="1295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Формула" r:id="rId3" imgW="444240" imgH="393480" progId="Equation.3">
                  <p:embed/>
                </p:oleObj>
              </mc:Choice>
              <mc:Fallback>
                <p:oleObj name="Формула" r:id="rId3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734233"/>
                        <a:ext cx="12954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07587"/>
              </p:ext>
            </p:extLst>
          </p:nvPr>
        </p:nvGraphicFramePr>
        <p:xfrm>
          <a:off x="6588224" y="3807619"/>
          <a:ext cx="13684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Формула" r:id="rId5" imgW="469800" imgH="215640" progId="Equation.3">
                  <p:embed/>
                </p:oleObj>
              </mc:Choice>
              <mc:Fallback>
                <p:oleObj name="Формула" r:id="rId5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807619"/>
                        <a:ext cx="13684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36" descr="Светлый вертикальный"/>
          <p:cNvSpPr>
            <a:spLocks noChangeArrowheads="1"/>
          </p:cNvSpPr>
          <p:nvPr/>
        </p:nvSpPr>
        <p:spPr bwMode="auto">
          <a:xfrm>
            <a:off x="468313" y="2205038"/>
            <a:ext cx="2305050" cy="1008062"/>
          </a:xfrm>
          <a:prstGeom prst="rect">
            <a:avLst/>
          </a:prstGeom>
          <a:pattFill prst="ltVert">
            <a:fgClr>
              <a:schemeClr val="tx1"/>
            </a:fgClr>
            <a:bgClr>
              <a:srgbClr val="D7FFD7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37" descr="Частый вертикальный"/>
          <p:cNvSpPr>
            <a:spLocks noChangeArrowheads="1"/>
          </p:cNvSpPr>
          <p:nvPr/>
        </p:nvSpPr>
        <p:spPr bwMode="auto">
          <a:xfrm>
            <a:off x="468313" y="3933825"/>
            <a:ext cx="2303462" cy="1008063"/>
          </a:xfrm>
          <a:prstGeom prst="rect">
            <a:avLst/>
          </a:prstGeom>
          <a:pattFill prst="narVert">
            <a:fgClr>
              <a:schemeClr val="tx1"/>
            </a:fgClr>
            <a:bgClr>
              <a:srgbClr val="D7FFD7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 Box 38"/>
          <p:cNvSpPr txBox="1">
            <a:spLocks noChangeArrowheads="1"/>
          </p:cNvSpPr>
          <p:nvPr/>
        </p:nvSpPr>
        <p:spPr bwMode="auto">
          <a:xfrm>
            <a:off x="2771775" y="2492375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000" i="1" dirty="0">
                <a:cs typeface="Times New Roman" pitchFamily="18" charset="0"/>
              </a:rPr>
              <a:t>1</a:t>
            </a:r>
            <a:endParaRPr lang="ru-RU" sz="2000" i="1" dirty="0">
              <a:cs typeface="Times New Roman" pitchFamily="18" charset="0"/>
            </a:endParaRPr>
          </a:p>
        </p:txBody>
      </p:sp>
      <p:sp>
        <p:nvSpPr>
          <p:cNvPr id="21516" name="Text Box 39"/>
          <p:cNvSpPr txBox="1">
            <a:spLocks noChangeArrowheads="1"/>
          </p:cNvSpPr>
          <p:nvPr/>
        </p:nvSpPr>
        <p:spPr bwMode="auto">
          <a:xfrm>
            <a:off x="2771775" y="42211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cs typeface="Times New Roman" pitchFamily="18" charset="0"/>
              </a:rPr>
              <a:t>d</a:t>
            </a:r>
            <a:r>
              <a:rPr lang="en-US" sz="2000" i="1" dirty="0">
                <a:cs typeface="Times New Roman" pitchFamily="18" charset="0"/>
              </a:rPr>
              <a:t>2</a:t>
            </a:r>
            <a:endParaRPr lang="ru-RU" sz="2000" i="1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7" name="Text Box 40"/>
              <p:cNvSpPr txBox="1">
                <a:spLocks noChangeArrowheads="1"/>
              </p:cNvSpPr>
              <p:nvPr/>
            </p:nvSpPr>
            <p:spPr bwMode="auto">
              <a:xfrm>
                <a:off x="900113" y="5229225"/>
                <a:ext cx="14396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1" dirty="0"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 smtClean="0"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1" dirty="0"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3200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517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5229225"/>
                <a:ext cx="1439639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6" y="680075"/>
            <a:ext cx="4996165" cy="11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9492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дифракционная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решётка содержит 100 штрихов на миллиметр, то период такой решётки будет равен: d = 0,01 мм = 10 мкм.</a:t>
            </a:r>
          </a:p>
        </p:txBody>
      </p:sp>
    </p:spTree>
    <p:extLst>
      <p:ext uri="{BB962C8B-B14F-4D97-AF65-F5344CB8AC3E}">
        <p14:creationId xmlns:p14="http://schemas.microsoft.com/office/powerpoint/2010/main" val="37666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1" grpId="0"/>
      <p:bldP spid="21512" grpId="0"/>
      <p:bldP spid="21513" grpId="0" animBg="1"/>
      <p:bldP spid="21514" grpId="0" animBg="1"/>
      <p:bldP spid="21515" grpId="0"/>
      <p:bldP spid="21516" grpId="0"/>
      <p:bldP spid="21517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47"/>
          <p:cNvGrpSpPr>
            <a:grpSpLocks/>
          </p:cNvGrpSpPr>
          <p:nvPr/>
        </p:nvGrpSpPr>
        <p:grpSpPr bwMode="auto">
          <a:xfrm>
            <a:off x="1758584" y="1125538"/>
            <a:ext cx="4470767" cy="2881312"/>
            <a:chOff x="1791" y="1026"/>
            <a:chExt cx="2451" cy="2223"/>
          </a:xfrm>
        </p:grpSpPr>
        <p:grpSp>
          <p:nvGrpSpPr>
            <p:cNvPr id="22544" name="Group 5"/>
            <p:cNvGrpSpPr>
              <a:grpSpLocks/>
            </p:cNvGrpSpPr>
            <p:nvPr/>
          </p:nvGrpSpPr>
          <p:grpSpPr bwMode="auto">
            <a:xfrm>
              <a:off x="1791" y="1162"/>
              <a:ext cx="1" cy="1997"/>
              <a:chOff x="1973" y="1706"/>
              <a:chExt cx="0" cy="1997"/>
            </a:xfrm>
          </p:grpSpPr>
          <p:sp>
            <p:nvSpPr>
              <p:cNvPr id="22575" name="Line 6"/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Line 8"/>
              <p:cNvSpPr>
                <a:spLocks noChangeShapeType="1"/>
              </p:cNvSpPr>
              <p:nvPr/>
            </p:nvSpPr>
            <p:spPr bwMode="auto">
              <a:xfrm>
                <a:off x="1973" y="2432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Line 9"/>
              <p:cNvSpPr>
                <a:spLocks noChangeShapeType="1"/>
              </p:cNvSpPr>
              <p:nvPr/>
            </p:nvSpPr>
            <p:spPr bwMode="auto">
              <a:xfrm>
                <a:off x="1973" y="2795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Line 10"/>
              <p:cNvSpPr>
                <a:spLocks noChangeShapeType="1"/>
              </p:cNvSpPr>
              <p:nvPr/>
            </p:nvSpPr>
            <p:spPr bwMode="auto">
              <a:xfrm>
                <a:off x="1973" y="3158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Line 11"/>
              <p:cNvSpPr>
                <a:spLocks noChangeShapeType="1"/>
              </p:cNvSpPr>
              <p:nvPr/>
            </p:nvSpPr>
            <p:spPr bwMode="auto">
              <a:xfrm>
                <a:off x="1973" y="3521"/>
                <a:ext cx="0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6" name="Group 35"/>
            <p:cNvGrpSpPr>
              <a:grpSpLocks/>
            </p:cNvGrpSpPr>
            <p:nvPr/>
          </p:nvGrpSpPr>
          <p:grpSpPr bwMode="auto">
            <a:xfrm>
              <a:off x="2835" y="1072"/>
              <a:ext cx="136" cy="2177"/>
              <a:chOff x="2744" y="1253"/>
              <a:chExt cx="272" cy="2313"/>
            </a:xfrm>
          </p:grpSpPr>
          <p:sp>
            <p:nvSpPr>
              <p:cNvPr id="22557" name="Line 28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0" cy="2313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58" name="Group 31"/>
              <p:cNvGrpSpPr>
                <a:grpSpLocks/>
              </p:cNvGrpSpPr>
              <p:nvPr/>
            </p:nvGrpSpPr>
            <p:grpSpPr bwMode="auto">
              <a:xfrm>
                <a:off x="2744" y="1253"/>
                <a:ext cx="272" cy="136"/>
                <a:chOff x="2744" y="1253"/>
                <a:chExt cx="272" cy="136"/>
              </a:xfrm>
            </p:grpSpPr>
            <p:sp>
              <p:nvSpPr>
                <p:cNvPr id="2256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744" y="1253"/>
                  <a:ext cx="136" cy="136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3" name="Line 30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136" cy="136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9" name="Group 32"/>
              <p:cNvGrpSpPr>
                <a:grpSpLocks/>
              </p:cNvGrpSpPr>
              <p:nvPr/>
            </p:nvGrpSpPr>
            <p:grpSpPr bwMode="auto">
              <a:xfrm rot="10800000">
                <a:off x="2744" y="3430"/>
                <a:ext cx="272" cy="136"/>
                <a:chOff x="2744" y="1253"/>
                <a:chExt cx="272" cy="136"/>
              </a:xfrm>
            </p:grpSpPr>
            <p:sp>
              <p:nvSpPr>
                <p:cNvPr id="2256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744" y="1253"/>
                  <a:ext cx="136" cy="136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1" name="Line 34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136" cy="136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547" name="Line 36"/>
            <p:cNvSpPr>
              <a:spLocks noChangeShapeType="1"/>
            </p:cNvSpPr>
            <p:nvPr/>
          </p:nvSpPr>
          <p:spPr bwMode="auto">
            <a:xfrm flipV="1">
              <a:off x="1791" y="1661"/>
              <a:ext cx="245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37"/>
            <p:cNvSpPr>
              <a:spLocks noChangeShapeType="1"/>
            </p:cNvSpPr>
            <p:nvPr/>
          </p:nvSpPr>
          <p:spPr bwMode="auto">
            <a:xfrm flipV="1">
              <a:off x="1791" y="1843"/>
              <a:ext cx="1089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38"/>
            <p:cNvSpPr>
              <a:spLocks noChangeShapeType="1"/>
            </p:cNvSpPr>
            <p:nvPr/>
          </p:nvSpPr>
          <p:spPr bwMode="auto">
            <a:xfrm flipV="1">
              <a:off x="1791" y="1480"/>
              <a:ext cx="1089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39"/>
            <p:cNvSpPr>
              <a:spLocks noChangeShapeType="1"/>
            </p:cNvSpPr>
            <p:nvPr/>
          </p:nvSpPr>
          <p:spPr bwMode="auto">
            <a:xfrm>
              <a:off x="4241" y="1026"/>
              <a:ext cx="1" cy="222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Line 40"/>
            <p:cNvSpPr>
              <a:spLocks noChangeShapeType="1"/>
            </p:cNvSpPr>
            <p:nvPr/>
          </p:nvSpPr>
          <p:spPr bwMode="auto">
            <a:xfrm flipV="1">
              <a:off x="2880" y="1661"/>
              <a:ext cx="136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41"/>
            <p:cNvSpPr>
              <a:spLocks noChangeShapeType="1"/>
            </p:cNvSpPr>
            <p:nvPr/>
          </p:nvSpPr>
          <p:spPr bwMode="auto">
            <a:xfrm>
              <a:off x="2880" y="1480"/>
              <a:ext cx="136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42"/>
            <p:cNvSpPr>
              <a:spLocks noChangeShapeType="1"/>
            </p:cNvSpPr>
            <p:nvPr/>
          </p:nvSpPr>
          <p:spPr bwMode="auto">
            <a:xfrm>
              <a:off x="1791" y="261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43"/>
            <p:cNvSpPr>
              <a:spLocks/>
            </p:cNvSpPr>
            <p:nvPr/>
          </p:nvSpPr>
          <p:spPr bwMode="auto">
            <a:xfrm>
              <a:off x="2245" y="2432"/>
              <a:ext cx="52" cy="182"/>
            </a:xfrm>
            <a:custGeom>
              <a:avLst/>
              <a:gdLst>
                <a:gd name="T0" fmla="*/ 0 w 52"/>
                <a:gd name="T1" fmla="*/ 0 h 182"/>
                <a:gd name="T2" fmla="*/ 45 w 52"/>
                <a:gd name="T3" fmla="*/ 91 h 182"/>
                <a:gd name="T4" fmla="*/ 45 w 52"/>
                <a:gd name="T5" fmla="*/ 182 h 182"/>
                <a:gd name="T6" fmla="*/ 0 60000 65536"/>
                <a:gd name="T7" fmla="*/ 0 60000 65536"/>
                <a:gd name="T8" fmla="*/ 0 60000 65536"/>
                <a:gd name="T9" fmla="*/ 0 w 52"/>
                <a:gd name="T10" fmla="*/ 0 h 182"/>
                <a:gd name="T11" fmla="*/ 52 w 52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82">
                  <a:moveTo>
                    <a:pt x="0" y="0"/>
                  </a:moveTo>
                  <a:cubicBezTo>
                    <a:pt x="19" y="30"/>
                    <a:pt x="38" y="61"/>
                    <a:pt x="45" y="91"/>
                  </a:cubicBezTo>
                  <a:cubicBezTo>
                    <a:pt x="52" y="121"/>
                    <a:pt x="48" y="151"/>
                    <a:pt x="45" y="1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2532" name="Object 44"/>
            <p:cNvGraphicFramePr>
              <a:graphicFrameLocks noChangeAspect="1"/>
            </p:cNvGraphicFramePr>
            <p:nvPr/>
          </p:nvGraphicFramePr>
          <p:xfrm>
            <a:off x="2336" y="2387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2" name="Формула" r:id="rId3" imgW="139680" imgH="164880" progId="Equation.3">
                    <p:embed/>
                  </p:oleObj>
                </mc:Choice>
                <mc:Fallback>
                  <p:oleObj name="Формула" r:id="rId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387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5" name="Line 45"/>
            <p:cNvSpPr>
              <a:spLocks noChangeShapeType="1"/>
            </p:cNvSpPr>
            <p:nvPr/>
          </p:nvSpPr>
          <p:spPr bwMode="auto">
            <a:xfrm>
              <a:off x="1791" y="2251"/>
              <a:ext cx="136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46"/>
            <p:cNvSpPr>
              <a:spLocks noChangeShapeType="1"/>
            </p:cNvSpPr>
            <p:nvPr/>
          </p:nvSpPr>
          <p:spPr bwMode="auto">
            <a:xfrm flipV="1">
              <a:off x="1791" y="2568"/>
              <a:ext cx="136" cy="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5" name="Text Box 48"/>
          <p:cNvSpPr txBox="1">
            <a:spLocks noChangeArrowheads="1"/>
          </p:cNvSpPr>
          <p:nvPr/>
        </p:nvSpPr>
        <p:spPr bwMode="auto">
          <a:xfrm>
            <a:off x="6300788" y="1701800"/>
            <a:ext cx="23756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>
                <a:latin typeface="Georgia" panose="02040502050405020303" pitchFamily="18" charset="0"/>
              </a:rPr>
              <a:t>max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ru-RU" i="1" dirty="0">
                <a:latin typeface="Georgia" panose="02040502050405020303" pitchFamily="18" charset="0"/>
                <a:cs typeface="Times New Roman" pitchFamily="18" charset="0"/>
              </a:rPr>
              <a:t>или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b="1" i="1" dirty="0">
                <a:latin typeface="Georgia" panose="02040502050405020303" pitchFamily="18" charset="0"/>
              </a:rPr>
              <a:t>min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22536" name="Line 51"/>
          <p:cNvSpPr>
            <a:spLocks noChangeShapeType="1"/>
          </p:cNvSpPr>
          <p:nvPr/>
        </p:nvSpPr>
        <p:spPr bwMode="auto">
          <a:xfrm flipH="1" flipV="1">
            <a:off x="1908175" y="31416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52"/>
          <p:cNvSpPr>
            <a:spLocks noChangeShapeType="1"/>
          </p:cNvSpPr>
          <p:nvPr/>
        </p:nvSpPr>
        <p:spPr bwMode="auto">
          <a:xfrm>
            <a:off x="1763713" y="2636838"/>
            <a:ext cx="4464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Text Box 53"/>
          <p:cNvSpPr txBox="1">
            <a:spLocks noChangeArrowheads="1"/>
          </p:cNvSpPr>
          <p:nvPr/>
        </p:nvSpPr>
        <p:spPr bwMode="auto">
          <a:xfrm>
            <a:off x="6300788" y="242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0</a:t>
            </a:r>
            <a:endParaRPr lang="ru-RU" b="1">
              <a:latin typeface="Arial" charset="0"/>
            </a:endParaRPr>
          </a:p>
        </p:txBody>
      </p:sp>
      <p:sp>
        <p:nvSpPr>
          <p:cNvPr id="22539" name="Line 54"/>
          <p:cNvSpPr>
            <a:spLocks noChangeShapeType="1"/>
          </p:cNvSpPr>
          <p:nvPr/>
        </p:nvSpPr>
        <p:spPr bwMode="auto">
          <a:xfrm>
            <a:off x="1763713" y="4076700"/>
            <a:ext cx="4464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AutoShape 55"/>
          <p:cNvSpPr>
            <a:spLocks/>
          </p:cNvSpPr>
          <p:nvPr/>
        </p:nvSpPr>
        <p:spPr bwMode="auto">
          <a:xfrm>
            <a:off x="6011863" y="1917700"/>
            <a:ext cx="215900" cy="719138"/>
          </a:xfrm>
          <a:prstGeom prst="leftBrace">
            <a:avLst>
              <a:gd name="adj1" fmla="val 27757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Text Box 56"/>
          <p:cNvSpPr txBox="1">
            <a:spLocks noChangeArrowheads="1"/>
          </p:cNvSpPr>
          <p:nvPr/>
        </p:nvSpPr>
        <p:spPr bwMode="auto">
          <a:xfrm>
            <a:off x="5565536" y="197904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x</a:t>
            </a:r>
            <a:endParaRPr lang="ru-RU" sz="3200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22542" name="Text Box 57"/>
          <p:cNvSpPr txBox="1">
            <a:spLocks noChangeArrowheads="1"/>
          </p:cNvSpPr>
          <p:nvPr/>
        </p:nvSpPr>
        <p:spPr bwMode="auto">
          <a:xfrm>
            <a:off x="4068763" y="4078288"/>
            <a:ext cx="433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i="1" dirty="0">
                <a:latin typeface="Georgia" panose="02040502050405020303" pitchFamily="18" charset="0"/>
              </a:rPr>
              <a:t>L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4535488"/>
                <a:ext cx="266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sz="3600" i="1" dirty="0" smtClean="0">
                    <a:latin typeface="Cambria Math"/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sz="3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35488"/>
                <a:ext cx="2664296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4226" y="3449083"/>
                <a:ext cx="553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26" y="3449083"/>
                <a:ext cx="553582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>
            <a:off x="3059832" y="4653136"/>
            <a:ext cx="216024" cy="10826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63888" y="4812486"/>
                <a:ext cx="32138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3600" i="1">
                          <a:latin typeface="Cambria Math"/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812486"/>
                <a:ext cx="321385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4"/>
          <p:cNvGrpSpPr>
            <a:grpSpLocks/>
          </p:cNvGrpSpPr>
          <p:nvPr/>
        </p:nvGrpSpPr>
        <p:grpSpPr bwMode="auto">
          <a:xfrm>
            <a:off x="561709" y="1419761"/>
            <a:ext cx="828675" cy="2470150"/>
            <a:chOff x="612" y="1706"/>
            <a:chExt cx="454" cy="1815"/>
          </a:xfrm>
        </p:grpSpPr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612" y="1706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612" y="1888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612" y="2069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>
              <a:off x="612" y="2251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>
              <a:off x="612" y="2433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auto">
            <a:xfrm>
              <a:off x="612" y="2614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>
              <a:off x="612" y="2795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>
              <a:off x="612" y="2977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23"/>
            <p:cNvSpPr>
              <a:spLocks noChangeShapeType="1"/>
            </p:cNvSpPr>
            <p:nvPr/>
          </p:nvSpPr>
          <p:spPr bwMode="auto">
            <a:xfrm>
              <a:off x="612" y="3158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>
              <a:off x="612" y="3340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25"/>
            <p:cNvSpPr>
              <a:spLocks noChangeShapeType="1"/>
            </p:cNvSpPr>
            <p:nvPr/>
          </p:nvSpPr>
          <p:spPr bwMode="auto">
            <a:xfrm>
              <a:off x="612" y="3521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79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614488" y="1157288"/>
            <a:ext cx="1587" cy="2589212"/>
            <a:chOff x="1973" y="1706"/>
            <a:chExt cx="0" cy="1997"/>
          </a:xfrm>
        </p:grpSpPr>
        <p:sp>
          <p:nvSpPr>
            <p:cNvPr id="23583" name="Line 8"/>
            <p:cNvSpPr>
              <a:spLocks noChangeShapeType="1"/>
            </p:cNvSpPr>
            <p:nvPr/>
          </p:nvSpPr>
          <p:spPr bwMode="auto">
            <a:xfrm>
              <a:off x="1973" y="1706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Line 9"/>
            <p:cNvSpPr>
              <a:spLocks noChangeShapeType="1"/>
            </p:cNvSpPr>
            <p:nvPr/>
          </p:nvSpPr>
          <p:spPr bwMode="auto">
            <a:xfrm>
              <a:off x="1973" y="206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10"/>
            <p:cNvSpPr>
              <a:spLocks noChangeShapeType="1"/>
            </p:cNvSpPr>
            <p:nvPr/>
          </p:nvSpPr>
          <p:spPr bwMode="auto">
            <a:xfrm>
              <a:off x="1973" y="2432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11"/>
            <p:cNvSpPr>
              <a:spLocks noChangeShapeType="1"/>
            </p:cNvSpPr>
            <p:nvPr/>
          </p:nvSpPr>
          <p:spPr bwMode="auto">
            <a:xfrm>
              <a:off x="1973" y="2795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Line 12"/>
            <p:cNvSpPr>
              <a:spLocks noChangeShapeType="1"/>
            </p:cNvSpPr>
            <p:nvPr/>
          </p:nvSpPr>
          <p:spPr bwMode="auto">
            <a:xfrm>
              <a:off x="1973" y="3158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Line 13"/>
            <p:cNvSpPr>
              <a:spLocks noChangeShapeType="1"/>
            </p:cNvSpPr>
            <p:nvPr/>
          </p:nvSpPr>
          <p:spPr bwMode="auto">
            <a:xfrm>
              <a:off x="1973" y="3521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59" name="Group 14"/>
          <p:cNvGrpSpPr>
            <a:grpSpLocks/>
          </p:cNvGrpSpPr>
          <p:nvPr/>
        </p:nvGrpSpPr>
        <p:grpSpPr bwMode="auto">
          <a:xfrm>
            <a:off x="539750" y="1216025"/>
            <a:ext cx="828675" cy="2470150"/>
            <a:chOff x="612" y="1706"/>
            <a:chExt cx="454" cy="1815"/>
          </a:xfrm>
        </p:grpSpPr>
        <p:sp>
          <p:nvSpPr>
            <p:cNvPr id="23572" name="Line 15"/>
            <p:cNvSpPr>
              <a:spLocks noChangeShapeType="1"/>
            </p:cNvSpPr>
            <p:nvPr/>
          </p:nvSpPr>
          <p:spPr bwMode="auto">
            <a:xfrm>
              <a:off x="612" y="1706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>
              <a:off x="612" y="1888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7"/>
            <p:cNvSpPr>
              <a:spLocks noChangeShapeType="1"/>
            </p:cNvSpPr>
            <p:nvPr/>
          </p:nvSpPr>
          <p:spPr bwMode="auto">
            <a:xfrm>
              <a:off x="612" y="2069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18"/>
            <p:cNvSpPr>
              <a:spLocks noChangeShapeType="1"/>
            </p:cNvSpPr>
            <p:nvPr/>
          </p:nvSpPr>
          <p:spPr bwMode="auto">
            <a:xfrm>
              <a:off x="612" y="2251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19"/>
            <p:cNvSpPr>
              <a:spLocks noChangeShapeType="1"/>
            </p:cNvSpPr>
            <p:nvPr/>
          </p:nvSpPr>
          <p:spPr bwMode="auto">
            <a:xfrm>
              <a:off x="612" y="2433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>
              <a:off x="612" y="2614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>
              <a:off x="612" y="2795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>
              <a:off x="612" y="2977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>
              <a:off x="612" y="3158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24"/>
            <p:cNvSpPr>
              <a:spLocks noChangeShapeType="1"/>
            </p:cNvSpPr>
            <p:nvPr/>
          </p:nvSpPr>
          <p:spPr bwMode="auto">
            <a:xfrm>
              <a:off x="612" y="3340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25"/>
            <p:cNvSpPr>
              <a:spLocks noChangeShapeType="1"/>
            </p:cNvSpPr>
            <p:nvPr/>
          </p:nvSpPr>
          <p:spPr bwMode="auto">
            <a:xfrm>
              <a:off x="612" y="3521"/>
              <a:ext cx="454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0" name="Line 34"/>
          <p:cNvSpPr>
            <a:spLocks noChangeShapeType="1"/>
          </p:cNvSpPr>
          <p:nvPr/>
        </p:nvSpPr>
        <p:spPr bwMode="auto">
          <a:xfrm flipV="1">
            <a:off x="1619250" y="1803400"/>
            <a:ext cx="44640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37"/>
          <p:cNvSpPr>
            <a:spLocks noChangeShapeType="1"/>
          </p:cNvSpPr>
          <p:nvPr/>
        </p:nvSpPr>
        <p:spPr bwMode="auto">
          <a:xfrm>
            <a:off x="6083300" y="981075"/>
            <a:ext cx="1588" cy="28813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40"/>
          <p:cNvSpPr>
            <a:spLocks noChangeShapeType="1"/>
          </p:cNvSpPr>
          <p:nvPr/>
        </p:nvSpPr>
        <p:spPr bwMode="auto">
          <a:xfrm>
            <a:off x="1619250" y="2565400"/>
            <a:ext cx="45370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Freeform 41"/>
          <p:cNvSpPr>
            <a:spLocks/>
          </p:cNvSpPr>
          <p:nvPr/>
        </p:nvSpPr>
        <p:spPr bwMode="auto">
          <a:xfrm>
            <a:off x="2676525" y="2408238"/>
            <a:ext cx="95250" cy="157162"/>
          </a:xfrm>
          <a:custGeom>
            <a:avLst/>
            <a:gdLst>
              <a:gd name="T0" fmla="*/ 0 w 52"/>
              <a:gd name="T1" fmla="*/ 0 h 182"/>
              <a:gd name="T2" fmla="*/ 150985917 w 52"/>
              <a:gd name="T3" fmla="*/ 67856857 h 182"/>
              <a:gd name="T4" fmla="*/ 150985917 w 52"/>
              <a:gd name="T5" fmla="*/ 135713713 h 182"/>
              <a:gd name="T6" fmla="*/ 0 60000 65536"/>
              <a:gd name="T7" fmla="*/ 0 60000 65536"/>
              <a:gd name="T8" fmla="*/ 0 60000 65536"/>
              <a:gd name="T9" fmla="*/ 0 w 52"/>
              <a:gd name="T10" fmla="*/ 0 h 182"/>
              <a:gd name="T11" fmla="*/ 52 w 5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82">
                <a:moveTo>
                  <a:pt x="0" y="0"/>
                </a:moveTo>
                <a:cubicBezTo>
                  <a:pt x="19" y="30"/>
                  <a:pt x="38" y="61"/>
                  <a:pt x="45" y="91"/>
                </a:cubicBezTo>
                <a:cubicBezTo>
                  <a:pt x="52" y="121"/>
                  <a:pt x="48" y="151"/>
                  <a:pt x="45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3555" name="Object 42"/>
          <p:cNvGraphicFramePr>
            <a:graphicFrameLocks noChangeAspect="1"/>
          </p:cNvGraphicFramePr>
          <p:nvPr/>
        </p:nvGraphicFramePr>
        <p:xfrm>
          <a:off x="2843213" y="2349500"/>
          <a:ext cx="3794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Формула" r:id="rId3" imgW="139680" imgH="164880" progId="Equation.3">
                  <p:embed/>
                </p:oleObj>
              </mc:Choice>
              <mc:Fallback>
                <p:oleObj name="Формула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349500"/>
                        <a:ext cx="37941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45"/>
          <p:cNvSpPr txBox="1">
            <a:spLocks noChangeArrowheads="1"/>
          </p:cNvSpPr>
          <p:nvPr/>
        </p:nvSpPr>
        <p:spPr bwMode="auto">
          <a:xfrm>
            <a:off x="6156325" y="15573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i="1" dirty="0">
                <a:latin typeface="Georgia" panose="02040502050405020303" pitchFamily="18" charset="0"/>
              </a:rPr>
              <a:t>max </a:t>
            </a:r>
            <a:r>
              <a:rPr lang="ru-RU" i="1" dirty="0">
                <a:latin typeface="Georgia" panose="02040502050405020303" pitchFamily="18" charset="0"/>
                <a:cs typeface="Times New Roman" pitchFamily="18" charset="0"/>
              </a:rPr>
              <a:t>или</a:t>
            </a:r>
            <a:r>
              <a:rPr lang="en-US" b="1" i="1" dirty="0">
                <a:latin typeface="Georgia" panose="02040502050405020303" pitchFamily="18" charset="0"/>
              </a:rPr>
              <a:t> min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23565" name="Text Box 49"/>
          <p:cNvSpPr txBox="1">
            <a:spLocks noChangeArrowheads="1"/>
          </p:cNvSpPr>
          <p:nvPr/>
        </p:nvSpPr>
        <p:spPr bwMode="auto">
          <a:xfrm>
            <a:off x="6156325" y="22764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0</a:t>
            </a:r>
            <a:endParaRPr lang="ru-RU" b="1">
              <a:latin typeface="Arial" charset="0"/>
            </a:endParaRPr>
          </a:p>
        </p:txBody>
      </p:sp>
      <p:sp>
        <p:nvSpPr>
          <p:cNvPr id="23566" name="Line 50"/>
          <p:cNvSpPr>
            <a:spLocks noChangeShapeType="1"/>
          </p:cNvSpPr>
          <p:nvPr/>
        </p:nvSpPr>
        <p:spPr bwMode="auto">
          <a:xfrm>
            <a:off x="1619250" y="3932238"/>
            <a:ext cx="4464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AutoShape 51"/>
          <p:cNvSpPr>
            <a:spLocks/>
          </p:cNvSpPr>
          <p:nvPr/>
        </p:nvSpPr>
        <p:spPr bwMode="auto">
          <a:xfrm>
            <a:off x="5867400" y="1773238"/>
            <a:ext cx="215900" cy="719137"/>
          </a:xfrm>
          <a:prstGeom prst="leftBrace">
            <a:avLst>
              <a:gd name="adj1" fmla="val 27757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Text Box 53"/>
          <p:cNvSpPr txBox="1">
            <a:spLocks noChangeArrowheads="1"/>
          </p:cNvSpPr>
          <p:nvPr/>
        </p:nvSpPr>
        <p:spPr bwMode="auto">
          <a:xfrm>
            <a:off x="3779838" y="3363009"/>
            <a:ext cx="46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600" i="1" dirty="0">
                <a:latin typeface="Georgia" panose="02040502050405020303" pitchFamily="18" charset="0"/>
              </a:rPr>
              <a:t>L</a:t>
            </a:r>
            <a:endParaRPr lang="ru-RU" sz="3600" i="1" dirty="0">
              <a:latin typeface="Georgia" panose="02040502050405020303" pitchFamily="18" charset="0"/>
            </a:endParaRPr>
          </a:p>
        </p:txBody>
      </p:sp>
      <p:sp>
        <p:nvSpPr>
          <p:cNvPr id="23570" name="Rectangle 54"/>
          <p:cNvSpPr>
            <a:spLocks noChangeArrowheads="1"/>
          </p:cNvSpPr>
          <p:nvPr/>
        </p:nvSpPr>
        <p:spPr bwMode="auto">
          <a:xfrm>
            <a:off x="6011863" y="2492375"/>
            <a:ext cx="144462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5400629" y="192418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x</a:t>
            </a:r>
            <a:endParaRPr lang="ru-RU" sz="3200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72" y="4581128"/>
                <a:ext cx="268592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∆=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 sz="360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2" y="4581128"/>
                <a:ext cx="2685928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64781" y="4509120"/>
                <a:ext cx="2118519" cy="1460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81" y="4509120"/>
                <a:ext cx="2118519" cy="14602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>
            <a:off x="5867400" y="4437112"/>
            <a:ext cx="288925" cy="17281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10338" y="4614726"/>
                <a:ext cx="1878012" cy="113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∆∙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38" y="4614726"/>
                <a:ext cx="1878012" cy="11331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9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3924300" y="198755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 dirty="0">
                <a:cs typeface="Times New Roman" pitchFamily="18" charset="0"/>
              </a:rPr>
              <a:t>главный </a:t>
            </a:r>
            <a:r>
              <a:rPr lang="en-US" i="1" dirty="0">
                <a:cs typeface="Times New Roman" pitchFamily="18" charset="0"/>
              </a:rPr>
              <a:t>max</a:t>
            </a:r>
            <a:endParaRPr lang="ru-RU" i="1" dirty="0">
              <a:cs typeface="Times New Roman" pitchFamily="18" charset="0"/>
            </a:endParaRPr>
          </a:p>
        </p:txBody>
      </p:sp>
      <p:grpSp>
        <p:nvGrpSpPr>
          <p:cNvPr id="24583" name="Group 31"/>
          <p:cNvGrpSpPr>
            <a:grpSpLocks/>
          </p:cNvGrpSpPr>
          <p:nvPr/>
        </p:nvGrpSpPr>
        <p:grpSpPr bwMode="auto">
          <a:xfrm>
            <a:off x="179388" y="836613"/>
            <a:ext cx="8785225" cy="1608137"/>
            <a:chOff x="113" y="527"/>
            <a:chExt cx="5534" cy="1013"/>
          </a:xfrm>
        </p:grpSpPr>
        <p:sp>
          <p:nvSpPr>
            <p:cNvPr id="24585" name="Rectangle 5"/>
            <p:cNvSpPr>
              <a:spLocks noChangeArrowheads="1"/>
            </p:cNvSpPr>
            <p:nvPr/>
          </p:nvSpPr>
          <p:spPr bwMode="auto">
            <a:xfrm>
              <a:off x="535" y="799"/>
              <a:ext cx="4689" cy="4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Rectangle 6"/>
            <p:cNvSpPr>
              <a:spLocks noChangeArrowheads="1"/>
            </p:cNvSpPr>
            <p:nvPr/>
          </p:nvSpPr>
          <p:spPr bwMode="auto">
            <a:xfrm>
              <a:off x="2785" y="799"/>
              <a:ext cx="189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Rectangle 7"/>
            <p:cNvSpPr>
              <a:spLocks noChangeArrowheads="1"/>
            </p:cNvSpPr>
            <p:nvPr/>
          </p:nvSpPr>
          <p:spPr bwMode="auto">
            <a:xfrm>
              <a:off x="334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Rectangle 8"/>
            <p:cNvSpPr>
              <a:spLocks noChangeArrowheads="1"/>
            </p:cNvSpPr>
            <p:nvPr/>
          </p:nvSpPr>
          <p:spPr bwMode="auto">
            <a:xfrm>
              <a:off x="212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9" name="Rectangle 9"/>
            <p:cNvSpPr>
              <a:spLocks noChangeArrowheads="1"/>
            </p:cNvSpPr>
            <p:nvPr/>
          </p:nvSpPr>
          <p:spPr bwMode="auto">
            <a:xfrm>
              <a:off x="1191" y="799"/>
              <a:ext cx="510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Rectangle 10"/>
            <p:cNvSpPr>
              <a:spLocks noChangeArrowheads="1"/>
            </p:cNvSpPr>
            <p:nvPr/>
          </p:nvSpPr>
          <p:spPr bwMode="auto">
            <a:xfrm>
              <a:off x="4059" y="799"/>
              <a:ext cx="509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1" name="Rectangle 11"/>
            <p:cNvSpPr>
              <a:spLocks noChangeArrowheads="1"/>
            </p:cNvSpPr>
            <p:nvPr/>
          </p:nvSpPr>
          <p:spPr bwMode="auto">
            <a:xfrm>
              <a:off x="113" y="799"/>
              <a:ext cx="817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Rectangle 12"/>
            <p:cNvSpPr>
              <a:spLocks noChangeArrowheads="1"/>
            </p:cNvSpPr>
            <p:nvPr/>
          </p:nvSpPr>
          <p:spPr bwMode="auto">
            <a:xfrm>
              <a:off x="4876" y="799"/>
              <a:ext cx="77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2290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 dirty="0">
                  <a:cs typeface="Times New Roman" pitchFamily="18" charset="0"/>
                </a:rPr>
                <a:t>1 </a:t>
              </a:r>
              <a:r>
                <a:rPr lang="en-US" i="1" dirty="0">
                  <a:cs typeface="Times New Roman" pitchFamily="18" charset="0"/>
                </a:rPr>
                <a:t>min</a:t>
              </a:r>
              <a:endParaRPr lang="ru-RU" i="1" dirty="0">
                <a:cs typeface="Times New Roman" pitchFamily="18" charset="0"/>
              </a:endParaRPr>
            </a:p>
          </p:txBody>
        </p:sp>
        <p:sp>
          <p:nvSpPr>
            <p:cNvPr id="24594" name="Text Box 16"/>
            <p:cNvSpPr txBox="1">
              <a:spLocks noChangeArrowheads="1"/>
            </p:cNvSpPr>
            <p:nvPr/>
          </p:nvSpPr>
          <p:spPr bwMode="auto">
            <a:xfrm>
              <a:off x="1837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1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3243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1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596" name="Text Box 18"/>
            <p:cNvSpPr txBox="1">
              <a:spLocks noChangeArrowheads="1"/>
            </p:cNvSpPr>
            <p:nvPr/>
          </p:nvSpPr>
          <p:spPr bwMode="auto">
            <a:xfrm>
              <a:off x="1111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2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4014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2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598" name="Text Box 20"/>
            <p:cNvSpPr txBox="1">
              <a:spLocks noChangeArrowheads="1"/>
            </p:cNvSpPr>
            <p:nvPr/>
          </p:nvSpPr>
          <p:spPr bwMode="auto">
            <a:xfrm>
              <a:off x="204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3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599" name="Text Box 21"/>
            <p:cNvSpPr txBox="1">
              <a:spLocks noChangeArrowheads="1"/>
            </p:cNvSpPr>
            <p:nvPr/>
          </p:nvSpPr>
          <p:spPr bwMode="auto">
            <a:xfrm>
              <a:off x="4967" y="1252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>
                  <a:cs typeface="Times New Roman" pitchFamily="18" charset="0"/>
                </a:rPr>
                <a:t>3  </a:t>
              </a:r>
              <a:r>
                <a:rPr lang="en-US" i="1">
                  <a:cs typeface="Times New Roman" pitchFamily="18" charset="0"/>
                </a:rPr>
                <a:t>max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600" name="Text Box 22"/>
            <p:cNvSpPr txBox="1">
              <a:spLocks noChangeArrowheads="1"/>
            </p:cNvSpPr>
            <p:nvPr/>
          </p:nvSpPr>
          <p:spPr bwMode="auto">
            <a:xfrm>
              <a:off x="2925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 dirty="0">
                  <a:cs typeface="Times New Roman" pitchFamily="18" charset="0"/>
                </a:rPr>
                <a:t>1 </a:t>
              </a:r>
              <a:r>
                <a:rPr lang="en-US" i="1" dirty="0">
                  <a:cs typeface="Times New Roman" pitchFamily="18" charset="0"/>
                </a:rPr>
                <a:t>min</a:t>
              </a:r>
              <a:endParaRPr lang="ru-RU" i="1" dirty="0">
                <a:cs typeface="Times New Roman" pitchFamily="18" charset="0"/>
              </a:endParaRPr>
            </a:p>
          </p:txBody>
        </p:sp>
        <p:sp>
          <p:nvSpPr>
            <p:cNvPr id="24601" name="Text Box 23"/>
            <p:cNvSpPr txBox="1">
              <a:spLocks noChangeArrowheads="1"/>
            </p:cNvSpPr>
            <p:nvPr/>
          </p:nvSpPr>
          <p:spPr bwMode="auto">
            <a:xfrm>
              <a:off x="3560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i="1">
                  <a:cs typeface="Times New Roman" pitchFamily="18" charset="0"/>
                </a:rPr>
                <a:t>2</a:t>
              </a:r>
              <a:r>
                <a:rPr lang="ru-RU" i="1">
                  <a:cs typeface="Times New Roman" pitchFamily="18" charset="0"/>
                </a:rPr>
                <a:t> </a:t>
              </a:r>
              <a:r>
                <a:rPr lang="en-US" i="1">
                  <a:cs typeface="Times New Roman" pitchFamily="18" charset="0"/>
                </a:rPr>
                <a:t>min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602" name="Text Box 24"/>
            <p:cNvSpPr txBox="1">
              <a:spLocks noChangeArrowheads="1"/>
            </p:cNvSpPr>
            <p:nvPr/>
          </p:nvSpPr>
          <p:spPr bwMode="auto">
            <a:xfrm>
              <a:off x="1610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i="1">
                  <a:cs typeface="Times New Roman" pitchFamily="18" charset="0"/>
                </a:rPr>
                <a:t>2</a:t>
              </a:r>
              <a:r>
                <a:rPr lang="ru-RU" i="1">
                  <a:cs typeface="Times New Roman" pitchFamily="18" charset="0"/>
                </a:rPr>
                <a:t> </a:t>
              </a:r>
              <a:r>
                <a:rPr lang="en-US" i="1">
                  <a:cs typeface="Times New Roman" pitchFamily="18" charset="0"/>
                </a:rPr>
                <a:t>min</a:t>
              </a:r>
              <a:endParaRPr lang="ru-RU" i="1">
                <a:cs typeface="Times New Roman" pitchFamily="18" charset="0"/>
              </a:endParaRPr>
            </a:p>
          </p:txBody>
        </p: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657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cs typeface="Times New Roman" pitchFamily="18" charset="0"/>
                </a:rPr>
                <a:t>3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min</a:t>
              </a:r>
              <a:endParaRPr lang="ru-RU" i="1" dirty="0">
                <a:cs typeface="Times New Roman" pitchFamily="18" charset="0"/>
              </a:endParaRP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4513" y="527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i="1">
                  <a:cs typeface="Times New Roman" pitchFamily="18" charset="0"/>
                </a:rPr>
                <a:t>3</a:t>
              </a:r>
              <a:r>
                <a:rPr lang="ru-RU" i="1">
                  <a:cs typeface="Times New Roman" pitchFamily="18" charset="0"/>
                </a:rPr>
                <a:t> </a:t>
              </a:r>
              <a:r>
                <a:rPr lang="en-US" i="1">
                  <a:cs typeface="Times New Roman" pitchFamily="18" charset="0"/>
                </a:rPr>
                <a:t>min</a:t>
              </a:r>
              <a:endParaRPr lang="ru-RU" i="1">
                <a:cs typeface="Times New Roman" pitchFamily="18" charset="0"/>
              </a:endParaRPr>
            </a:p>
          </p:txBody>
        </p:sp>
      </p:grpSp>
      <p:graphicFrame>
        <p:nvGraphicFramePr>
          <p:cNvPr id="24578" name="Object 28"/>
          <p:cNvGraphicFramePr>
            <a:graphicFrameLocks noChangeAspect="1"/>
          </p:cNvGraphicFramePr>
          <p:nvPr/>
        </p:nvGraphicFramePr>
        <p:xfrm>
          <a:off x="323850" y="2935288"/>
          <a:ext cx="20161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35288"/>
                        <a:ext cx="20161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77989"/>
              </p:ext>
            </p:extLst>
          </p:nvPr>
        </p:nvGraphicFramePr>
        <p:xfrm>
          <a:off x="2703646" y="2994541"/>
          <a:ext cx="2265363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Формула" r:id="rId5" imgW="939600" imgH="1523880" progId="Equation.3">
                  <p:embed/>
                </p:oleObj>
              </mc:Choice>
              <mc:Fallback>
                <p:oleObj name="Формула" r:id="rId5" imgW="93960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646" y="2994541"/>
                        <a:ext cx="2265363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0"/>
          <p:cNvGraphicFramePr>
            <a:graphicFrameLocks noChangeAspect="1"/>
          </p:cNvGraphicFramePr>
          <p:nvPr/>
        </p:nvGraphicFramePr>
        <p:xfrm>
          <a:off x="5435600" y="2755900"/>
          <a:ext cx="2693988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Формула" r:id="rId7" imgW="1117440" imgH="1701720" progId="Equation.3">
                  <p:embed/>
                </p:oleObj>
              </mc:Choice>
              <mc:Fallback>
                <p:oleObj name="Формула" r:id="rId7" imgW="111744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755900"/>
                        <a:ext cx="2693988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  <p:pic>
        <p:nvPicPr>
          <p:cNvPr id="9398" name="Picture 1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1" y="3039192"/>
            <a:ext cx="1465262" cy="5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19696" y="2859436"/>
                <a:ext cx="13662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∆=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sz="3200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96" y="2859436"/>
                <a:ext cx="136627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18" y="2564903"/>
            <a:ext cx="3156327" cy="11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547593" y="2859436"/>
                <a:ext cx="312886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∆=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en-US" sz="3200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93" y="2859436"/>
                <a:ext cx="312886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4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9" grpId="0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0201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15719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симметричных максимума 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порядка определяются углом: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97732" y="5764237"/>
                <a:ext cx="382234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λ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32" y="5764237"/>
                <a:ext cx="3822340" cy="1027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Дифракционная решётка как спектральный прибор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4310" y="639852"/>
                <a:ext cx="8820472" cy="468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Положение центрального максимума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dirty="0">
                        <a:latin typeface="Georgia" pitchFamily="18" charset="0"/>
                        <a:cs typeface="Times New Roman" pitchFamily="18" charset="0"/>
                      </a:rPr>
                      <m:t>φ</m:t>
                    </m:r>
                  </m:oMath>
                </a14:m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 = 0) не зависит от длины волны. </a:t>
                </a:r>
                <a:r>
                  <a:rPr lang="ru-RU" sz="2400" dirty="0" smtClean="0">
                    <a:latin typeface="Georgia" pitchFamily="18" charset="0"/>
                    <a:cs typeface="Times New Roman" pitchFamily="18" charset="0"/>
                  </a:rPr>
                  <a:t>Поэтому 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в центральном максимуме мы увидим яркую белую полосу. </a:t>
                </a:r>
                <a:endParaRPr lang="ru-RU" sz="2400" dirty="0" smtClean="0">
                  <a:latin typeface="Georgia" pitchFamily="18" charset="0"/>
                  <a:cs typeface="Times New Roman" pitchFamily="18" charset="0"/>
                </a:endParaRPr>
              </a:p>
              <a:p>
                <a:r>
                  <a:rPr lang="ru-RU" sz="2400" dirty="0" smtClean="0">
                    <a:latin typeface="Georgia" pitchFamily="18" charset="0"/>
                    <a:cs typeface="Times New Roman" pitchFamily="18" charset="0"/>
                  </a:rPr>
                  <a:t>А 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вот положения максимумов порядка </a:t>
                </a:r>
                <a:r>
                  <a:rPr lang="ru-RU" sz="2400" i="1" dirty="0">
                    <a:latin typeface="Georgia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 &gt; 1 определяются длиной волны. Чем меньше </a:t>
                </a:r>
                <a:r>
                  <a:rPr lang="ru-RU" sz="2400" i="1" dirty="0">
                    <a:latin typeface="Georgia" pitchFamily="18" charset="0"/>
                    <a:cs typeface="Times New Roman" pitchFamily="18" charset="0"/>
                  </a:rPr>
                  <a:t>λ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, тем меньше угол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i="1" dirty="0">
                            <a:latin typeface="Georgia" pitchFamily="18" charset="0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  <a:cs typeface="Times New Roman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для данного</a:t>
                </a:r>
                <a:r>
                  <a:rPr lang="ru-RU" sz="2400" i="1" dirty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400" i="1" dirty="0" smtClean="0">
                    <a:latin typeface="Georgia" pitchFamily="18" charset="0"/>
                    <a:cs typeface="Times New Roman" pitchFamily="18" charset="0"/>
                  </a:rPr>
                  <a:t>k</a:t>
                </a:r>
                <a:r>
                  <a:rPr lang="ru-RU" sz="2400" dirty="0" smtClean="0">
                    <a:latin typeface="Georgia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Georgia" pitchFamily="18" charset="0"/>
                    <a:cs typeface="Times New Roman" pitchFamily="18" charset="0"/>
                  </a:rPr>
                  <a:t>Поэтому 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в максимуме </a:t>
                </a:r>
                <a:r>
                  <a:rPr lang="ru-RU" sz="2400" i="1" dirty="0">
                    <a:latin typeface="Georgia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-</a:t>
                </a:r>
                <a:r>
                  <a:rPr lang="ru-RU" sz="2400" dirty="0" err="1">
                    <a:latin typeface="Georgia" pitchFamily="18" charset="0"/>
                    <a:cs typeface="Times New Roman" pitchFamily="18" charset="0"/>
                  </a:rPr>
                  <a:t>го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 порядка монохроматические волны разделяются в пространстве: самой близкой к </a:t>
                </a:r>
                <a:r>
                  <a:rPr lang="ru-RU" sz="2400" dirty="0" err="1">
                    <a:latin typeface="Georgia" pitchFamily="18" charset="0"/>
                    <a:cs typeface="Times New Roman" pitchFamily="18" charset="0"/>
                  </a:rPr>
                  <a:t>к</a:t>
                </a:r>
                <a:r>
                  <a:rPr lang="ru-RU" sz="2400" dirty="0">
                    <a:latin typeface="Georgia" pitchFamily="18" charset="0"/>
                    <a:cs typeface="Times New Roman" pitchFamily="18" charset="0"/>
                  </a:rPr>
                  <a:t> центральному максимуму окажется фиолетовая полоса, самой далёкой — красная. </a:t>
                </a:r>
              </a:p>
              <a:p>
                <a:r>
                  <a:rPr lang="ru-RU" sz="2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Следовательно</a:t>
                </a:r>
                <a:r>
                  <a:rPr lang="ru-RU" sz="28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, в каждом порядке k &gt; 1 белый свет раскладывается решёткой в спектр.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0" y="639852"/>
                <a:ext cx="8820472" cy="4688976"/>
              </a:xfrm>
              <a:prstGeom prst="rect">
                <a:avLst/>
              </a:prstGeom>
              <a:blipFill rotWithShape="1">
                <a:blip r:embed="rId2"/>
                <a:stretch>
                  <a:fillRect l="-1451" t="-1040" b="-2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79557" y="5778764"/>
            <a:ext cx="8785225" cy="720725"/>
            <a:chOff x="113" y="799"/>
            <a:chExt cx="5534" cy="454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35" y="799"/>
              <a:ext cx="4689" cy="4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744" y="799"/>
              <a:ext cx="272" cy="45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34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12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191" y="799"/>
              <a:ext cx="510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059" y="799"/>
              <a:ext cx="509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3" y="799"/>
              <a:ext cx="771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876" y="799"/>
              <a:ext cx="77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89"/>
            <p:cNvSpPr>
              <a:spLocks noChangeArrowheads="1"/>
            </p:cNvSpPr>
            <p:nvPr/>
          </p:nvSpPr>
          <p:spPr bwMode="auto">
            <a:xfrm>
              <a:off x="3606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90"/>
            <p:cNvSpPr>
              <a:spLocks noChangeArrowheads="1"/>
            </p:cNvSpPr>
            <p:nvPr/>
          </p:nvSpPr>
          <p:spPr bwMode="auto">
            <a:xfrm>
              <a:off x="4558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91"/>
            <p:cNvSpPr>
              <a:spLocks noChangeArrowheads="1"/>
            </p:cNvSpPr>
            <p:nvPr/>
          </p:nvSpPr>
          <p:spPr bwMode="auto">
            <a:xfrm flipH="1">
              <a:off x="206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92"/>
            <p:cNvSpPr>
              <a:spLocks noChangeArrowheads="1"/>
            </p:cNvSpPr>
            <p:nvPr/>
          </p:nvSpPr>
          <p:spPr bwMode="auto">
            <a:xfrm flipH="1">
              <a:off x="1111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93"/>
            <p:cNvSpPr>
              <a:spLocks noChangeArrowheads="1"/>
            </p:cNvSpPr>
            <p:nvPr/>
          </p:nvSpPr>
          <p:spPr bwMode="auto">
            <a:xfrm>
              <a:off x="88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94"/>
            <p:cNvSpPr>
              <a:spLocks noChangeArrowheads="1"/>
            </p:cNvSpPr>
            <p:nvPr/>
          </p:nvSpPr>
          <p:spPr bwMode="auto">
            <a:xfrm>
              <a:off x="1655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2381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 flipH="1">
              <a:off x="3288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97"/>
            <p:cNvSpPr>
              <a:spLocks noChangeArrowheads="1"/>
            </p:cNvSpPr>
            <p:nvPr/>
          </p:nvSpPr>
          <p:spPr bwMode="auto">
            <a:xfrm flipH="1">
              <a:off x="401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98"/>
            <p:cNvSpPr>
              <a:spLocks noChangeArrowheads="1"/>
            </p:cNvSpPr>
            <p:nvPr/>
          </p:nvSpPr>
          <p:spPr bwMode="auto">
            <a:xfrm flipH="1">
              <a:off x="4830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629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97" y="404664"/>
            <a:ext cx="89013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Ньютон сделал выводы:</a:t>
            </a:r>
            <a:endParaRPr lang="ru-RU" sz="3200" dirty="0">
              <a:latin typeface="Georgia" pitchFamily="18" charset="0"/>
            </a:endParaRPr>
          </a:p>
          <a:p>
            <a:r>
              <a:rPr lang="ru-RU" sz="3200" i="1" dirty="0">
                <a:latin typeface="Georgia" pitchFamily="18" charset="0"/>
              </a:rPr>
              <a:t>– световой поток состоит из семи монохроматических составляющих, включая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красный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оранжевый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>
                <a:solidFill>
                  <a:srgbClr val="FFF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желтый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>
                <a:solidFill>
                  <a:srgbClr val="26B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зеленый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  <a:r>
              <a:rPr lang="ru-RU" sz="3200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голубой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>
                <a:solidFill>
                  <a:srgbClr val="350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синий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>
                <a:solidFill>
                  <a:srgbClr val="973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фиолетовый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</a:p>
          <a:p>
            <a:r>
              <a:rPr lang="ru-RU" sz="3200" i="1" dirty="0">
                <a:latin typeface="Georgia" pitchFamily="18" charset="0"/>
              </a:rPr>
              <a:t>– каждая из перечисленных составляющих имеет свой коэффициент преломления.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5"/>
          <p:cNvSpPr txBox="1">
            <a:spLocks noChangeArrowheads="1"/>
          </p:cNvSpPr>
          <p:nvPr/>
        </p:nvSpPr>
        <p:spPr bwMode="auto">
          <a:xfrm>
            <a:off x="3924300" y="198755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главный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3635375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1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2916238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1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5148263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1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763713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2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09" name="Text Box 20"/>
          <p:cNvSpPr txBox="1">
            <a:spLocks noChangeArrowheads="1"/>
          </p:cNvSpPr>
          <p:nvPr/>
        </p:nvSpPr>
        <p:spPr bwMode="auto">
          <a:xfrm>
            <a:off x="6372225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2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0" name="Text Box 21"/>
          <p:cNvSpPr txBox="1">
            <a:spLocks noChangeArrowheads="1"/>
          </p:cNvSpPr>
          <p:nvPr/>
        </p:nvSpPr>
        <p:spPr bwMode="auto">
          <a:xfrm>
            <a:off x="323850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3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1" name="Text Box 22"/>
          <p:cNvSpPr txBox="1">
            <a:spLocks noChangeArrowheads="1"/>
          </p:cNvSpPr>
          <p:nvPr/>
        </p:nvSpPr>
        <p:spPr bwMode="auto">
          <a:xfrm>
            <a:off x="7885113" y="198755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3  </a:t>
            </a:r>
            <a:r>
              <a:rPr lang="en-US" i="1">
                <a:cs typeface="Times New Roman" pitchFamily="18" charset="0"/>
              </a:rPr>
              <a:t>max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2" name="Text Box 23"/>
          <p:cNvSpPr txBox="1">
            <a:spLocks noChangeArrowheads="1"/>
          </p:cNvSpPr>
          <p:nvPr/>
        </p:nvSpPr>
        <p:spPr bwMode="auto">
          <a:xfrm>
            <a:off x="4643438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i="1">
                <a:cs typeface="Times New Roman" pitchFamily="18" charset="0"/>
              </a:rPr>
              <a:t>1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3" name="Text Box 24"/>
          <p:cNvSpPr txBox="1">
            <a:spLocks noChangeArrowheads="1"/>
          </p:cNvSpPr>
          <p:nvPr/>
        </p:nvSpPr>
        <p:spPr bwMode="auto">
          <a:xfrm>
            <a:off x="5651500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cs typeface="Times New Roman" pitchFamily="18" charset="0"/>
              </a:rPr>
              <a:t>2</a:t>
            </a:r>
            <a:r>
              <a:rPr lang="ru-RU" i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4" name="Text Box 25"/>
          <p:cNvSpPr txBox="1">
            <a:spLocks noChangeArrowheads="1"/>
          </p:cNvSpPr>
          <p:nvPr/>
        </p:nvSpPr>
        <p:spPr bwMode="auto">
          <a:xfrm>
            <a:off x="2555875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cs typeface="Times New Roman" pitchFamily="18" charset="0"/>
              </a:rPr>
              <a:t>2</a:t>
            </a:r>
            <a:r>
              <a:rPr lang="ru-RU" i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1042988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cs typeface="Times New Roman" pitchFamily="18" charset="0"/>
              </a:rPr>
              <a:t>3</a:t>
            </a:r>
            <a:r>
              <a:rPr lang="ru-RU" i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5616" name="Text Box 27"/>
          <p:cNvSpPr txBox="1">
            <a:spLocks noChangeArrowheads="1"/>
          </p:cNvSpPr>
          <p:nvPr/>
        </p:nvSpPr>
        <p:spPr bwMode="auto">
          <a:xfrm>
            <a:off x="7164388" y="836613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cs typeface="Times New Roman" pitchFamily="18" charset="0"/>
              </a:rPr>
              <a:t>3</a:t>
            </a:r>
            <a:r>
              <a:rPr lang="ru-RU" i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min</a:t>
            </a:r>
            <a:endParaRPr lang="ru-RU" i="1">
              <a:cs typeface="Times New Roman" pitchFamily="18" charset="0"/>
            </a:endParaRPr>
          </a:p>
        </p:txBody>
      </p:sp>
      <p:graphicFrame>
        <p:nvGraphicFramePr>
          <p:cNvPr id="25602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86073"/>
              </p:ext>
            </p:extLst>
          </p:nvPr>
        </p:nvGraphicFramePr>
        <p:xfrm>
          <a:off x="323850" y="2636912"/>
          <a:ext cx="286805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Формула" r:id="rId3" imgW="825480" imgH="431640" progId="Equation.3">
                  <p:embed/>
                </p:oleObj>
              </mc:Choice>
              <mc:Fallback>
                <p:oleObj name="Формула" r:id="rId3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912"/>
                        <a:ext cx="2868053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7" name="Group 71"/>
          <p:cNvGrpSpPr>
            <a:grpSpLocks/>
          </p:cNvGrpSpPr>
          <p:nvPr/>
        </p:nvGrpSpPr>
        <p:grpSpPr bwMode="auto">
          <a:xfrm>
            <a:off x="179388" y="5445125"/>
            <a:ext cx="8796337" cy="719138"/>
            <a:chOff x="113" y="1026"/>
            <a:chExt cx="5541" cy="453"/>
          </a:xfrm>
        </p:grpSpPr>
        <p:sp>
          <p:nvSpPr>
            <p:cNvPr id="25647" name="Rectangle 72"/>
            <p:cNvSpPr>
              <a:spLocks noChangeArrowheads="1"/>
            </p:cNvSpPr>
            <p:nvPr/>
          </p:nvSpPr>
          <p:spPr bwMode="auto">
            <a:xfrm>
              <a:off x="113" y="1026"/>
              <a:ext cx="5534" cy="4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8" name="Rectangle 73"/>
            <p:cNvSpPr>
              <a:spLocks noChangeArrowheads="1"/>
            </p:cNvSpPr>
            <p:nvPr/>
          </p:nvSpPr>
          <p:spPr bwMode="auto">
            <a:xfrm>
              <a:off x="2785" y="1026"/>
              <a:ext cx="189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9" name="Rectangle 74"/>
            <p:cNvSpPr>
              <a:spLocks noChangeArrowheads="1"/>
            </p:cNvSpPr>
            <p:nvPr/>
          </p:nvSpPr>
          <p:spPr bwMode="auto">
            <a:xfrm>
              <a:off x="2109" y="1026"/>
              <a:ext cx="90" cy="453"/>
            </a:xfrm>
            <a:prstGeom prst="rect">
              <a:avLst/>
            </a:prstGeom>
            <a:gradFill rotWithShape="1">
              <a:gsLst>
                <a:gs pos="0">
                  <a:srgbClr val="410000"/>
                </a:gs>
                <a:gs pos="50000">
                  <a:srgbClr val="FF0000"/>
                </a:gs>
                <a:gs pos="100000">
                  <a:srgbClr val="41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50" name="Rectangle 75"/>
            <p:cNvSpPr>
              <a:spLocks noChangeArrowheads="1"/>
            </p:cNvSpPr>
            <p:nvPr/>
          </p:nvSpPr>
          <p:spPr bwMode="auto">
            <a:xfrm>
              <a:off x="4468" y="1026"/>
              <a:ext cx="181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51" name="Rectangle 76"/>
            <p:cNvSpPr>
              <a:spLocks noChangeArrowheads="1"/>
            </p:cNvSpPr>
            <p:nvPr/>
          </p:nvSpPr>
          <p:spPr bwMode="auto">
            <a:xfrm>
              <a:off x="3560" y="1026"/>
              <a:ext cx="91" cy="453"/>
            </a:xfrm>
            <a:prstGeom prst="rect">
              <a:avLst/>
            </a:prstGeom>
            <a:gradFill rotWithShape="1">
              <a:gsLst>
                <a:gs pos="0">
                  <a:srgbClr val="410000"/>
                </a:gs>
                <a:gs pos="50000">
                  <a:srgbClr val="FF0000"/>
                </a:gs>
                <a:gs pos="100000">
                  <a:srgbClr val="41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52" name="Rectangle 77"/>
            <p:cNvSpPr>
              <a:spLocks noChangeArrowheads="1"/>
            </p:cNvSpPr>
            <p:nvPr/>
          </p:nvSpPr>
          <p:spPr bwMode="auto">
            <a:xfrm>
              <a:off x="1066" y="1026"/>
              <a:ext cx="181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53" name="Rectangle 78"/>
            <p:cNvSpPr>
              <a:spLocks noChangeArrowheads="1"/>
            </p:cNvSpPr>
            <p:nvPr/>
          </p:nvSpPr>
          <p:spPr bwMode="auto">
            <a:xfrm>
              <a:off x="5284" y="1026"/>
              <a:ext cx="370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54" name="Rectangle 79"/>
            <p:cNvSpPr>
              <a:spLocks noChangeArrowheads="1"/>
            </p:cNvSpPr>
            <p:nvPr/>
          </p:nvSpPr>
          <p:spPr bwMode="auto">
            <a:xfrm rot="10800000">
              <a:off x="113" y="1026"/>
              <a:ext cx="370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618" name="Group 86"/>
          <p:cNvGrpSpPr>
            <a:grpSpLocks/>
          </p:cNvGrpSpPr>
          <p:nvPr/>
        </p:nvGrpSpPr>
        <p:grpSpPr bwMode="auto">
          <a:xfrm>
            <a:off x="179388" y="4437063"/>
            <a:ext cx="8785225" cy="719137"/>
            <a:chOff x="113" y="2795"/>
            <a:chExt cx="5534" cy="453"/>
          </a:xfrm>
        </p:grpSpPr>
        <p:sp>
          <p:nvSpPr>
            <p:cNvPr id="25639" name="Rectangle 30"/>
            <p:cNvSpPr>
              <a:spLocks noChangeArrowheads="1"/>
            </p:cNvSpPr>
            <p:nvPr/>
          </p:nvSpPr>
          <p:spPr bwMode="auto">
            <a:xfrm>
              <a:off x="113" y="2795"/>
              <a:ext cx="5534" cy="4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79" name="Rectangle 31"/>
            <p:cNvSpPr>
              <a:spLocks noChangeArrowheads="1"/>
            </p:cNvSpPr>
            <p:nvPr/>
          </p:nvSpPr>
          <p:spPr bwMode="auto">
            <a:xfrm>
              <a:off x="2785" y="2795"/>
              <a:ext cx="189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3137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137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899" name="Rectangle 51"/>
            <p:cNvSpPr>
              <a:spLocks noChangeArrowheads="1"/>
            </p:cNvSpPr>
            <p:nvPr/>
          </p:nvSpPr>
          <p:spPr bwMode="auto">
            <a:xfrm>
              <a:off x="3334" y="2795"/>
              <a:ext cx="90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28" name="Rectangle 80"/>
            <p:cNvSpPr>
              <a:spLocks noChangeArrowheads="1"/>
            </p:cNvSpPr>
            <p:nvPr/>
          </p:nvSpPr>
          <p:spPr bwMode="auto">
            <a:xfrm>
              <a:off x="2336" y="2795"/>
              <a:ext cx="90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30" name="Rectangle 82"/>
            <p:cNvSpPr>
              <a:spLocks noChangeArrowheads="1"/>
            </p:cNvSpPr>
            <p:nvPr/>
          </p:nvSpPr>
          <p:spPr bwMode="auto">
            <a:xfrm>
              <a:off x="4785" y="2795"/>
              <a:ext cx="181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31" name="Rectangle 83"/>
            <p:cNvSpPr>
              <a:spLocks noChangeArrowheads="1"/>
            </p:cNvSpPr>
            <p:nvPr/>
          </p:nvSpPr>
          <p:spPr bwMode="auto">
            <a:xfrm>
              <a:off x="4014" y="2795"/>
              <a:ext cx="135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32" name="Rectangle 84"/>
            <p:cNvSpPr>
              <a:spLocks noChangeArrowheads="1"/>
            </p:cNvSpPr>
            <p:nvPr/>
          </p:nvSpPr>
          <p:spPr bwMode="auto">
            <a:xfrm>
              <a:off x="1610" y="2795"/>
              <a:ext cx="135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933" name="Rectangle 85"/>
            <p:cNvSpPr>
              <a:spLocks noChangeArrowheads="1"/>
            </p:cNvSpPr>
            <p:nvPr/>
          </p:nvSpPr>
          <p:spPr bwMode="auto">
            <a:xfrm>
              <a:off x="748" y="2795"/>
              <a:ext cx="181" cy="45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620" name="Group 100"/>
          <p:cNvGrpSpPr>
            <a:grpSpLocks/>
          </p:cNvGrpSpPr>
          <p:nvPr/>
        </p:nvGrpSpPr>
        <p:grpSpPr bwMode="auto">
          <a:xfrm>
            <a:off x="179388" y="1268413"/>
            <a:ext cx="8785225" cy="720725"/>
            <a:chOff x="113" y="799"/>
            <a:chExt cx="5534" cy="454"/>
          </a:xfrm>
        </p:grpSpPr>
        <p:sp>
          <p:nvSpPr>
            <p:cNvPr id="25621" name="Rectangle 7"/>
            <p:cNvSpPr>
              <a:spLocks noChangeArrowheads="1"/>
            </p:cNvSpPr>
            <p:nvPr/>
          </p:nvSpPr>
          <p:spPr bwMode="auto">
            <a:xfrm>
              <a:off x="535" y="799"/>
              <a:ext cx="4689" cy="4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2744" y="799"/>
              <a:ext cx="272" cy="45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23" name="Rectangle 9"/>
            <p:cNvSpPr>
              <a:spLocks noChangeArrowheads="1"/>
            </p:cNvSpPr>
            <p:nvPr/>
          </p:nvSpPr>
          <p:spPr bwMode="auto">
            <a:xfrm>
              <a:off x="334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4" name="Rectangle 10"/>
            <p:cNvSpPr>
              <a:spLocks noChangeArrowheads="1"/>
            </p:cNvSpPr>
            <p:nvPr/>
          </p:nvSpPr>
          <p:spPr bwMode="auto">
            <a:xfrm>
              <a:off x="2129" y="799"/>
              <a:ext cx="281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5" name="Rectangle 11"/>
            <p:cNvSpPr>
              <a:spLocks noChangeArrowheads="1"/>
            </p:cNvSpPr>
            <p:nvPr/>
          </p:nvSpPr>
          <p:spPr bwMode="auto">
            <a:xfrm>
              <a:off x="1191" y="799"/>
              <a:ext cx="510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6" name="Rectangle 12"/>
            <p:cNvSpPr>
              <a:spLocks noChangeArrowheads="1"/>
            </p:cNvSpPr>
            <p:nvPr/>
          </p:nvSpPr>
          <p:spPr bwMode="auto">
            <a:xfrm>
              <a:off x="4059" y="799"/>
              <a:ext cx="509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7" name="Rectangle 13"/>
            <p:cNvSpPr>
              <a:spLocks noChangeArrowheads="1"/>
            </p:cNvSpPr>
            <p:nvPr/>
          </p:nvSpPr>
          <p:spPr bwMode="auto">
            <a:xfrm>
              <a:off x="113" y="799"/>
              <a:ext cx="771" cy="453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8" name="Rectangle 14"/>
            <p:cNvSpPr>
              <a:spLocks noChangeArrowheads="1"/>
            </p:cNvSpPr>
            <p:nvPr/>
          </p:nvSpPr>
          <p:spPr bwMode="auto">
            <a:xfrm>
              <a:off x="4876" y="799"/>
              <a:ext cx="771" cy="453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9" name="Rectangle 89"/>
            <p:cNvSpPr>
              <a:spLocks noChangeArrowheads="1"/>
            </p:cNvSpPr>
            <p:nvPr/>
          </p:nvSpPr>
          <p:spPr bwMode="auto">
            <a:xfrm>
              <a:off x="3606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0" name="Rectangle 90"/>
            <p:cNvSpPr>
              <a:spLocks noChangeArrowheads="1"/>
            </p:cNvSpPr>
            <p:nvPr/>
          </p:nvSpPr>
          <p:spPr bwMode="auto">
            <a:xfrm>
              <a:off x="4558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1" name="Rectangle 91"/>
            <p:cNvSpPr>
              <a:spLocks noChangeArrowheads="1"/>
            </p:cNvSpPr>
            <p:nvPr/>
          </p:nvSpPr>
          <p:spPr bwMode="auto">
            <a:xfrm flipH="1">
              <a:off x="206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2" name="Rectangle 92"/>
            <p:cNvSpPr>
              <a:spLocks noChangeArrowheads="1"/>
            </p:cNvSpPr>
            <p:nvPr/>
          </p:nvSpPr>
          <p:spPr bwMode="auto">
            <a:xfrm flipH="1">
              <a:off x="1111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FF237C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3" name="Rectangle 93"/>
            <p:cNvSpPr>
              <a:spLocks noChangeArrowheads="1"/>
            </p:cNvSpPr>
            <p:nvPr/>
          </p:nvSpPr>
          <p:spPr bwMode="auto">
            <a:xfrm>
              <a:off x="88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4" name="Rectangle 94"/>
            <p:cNvSpPr>
              <a:spLocks noChangeArrowheads="1"/>
            </p:cNvSpPr>
            <p:nvPr/>
          </p:nvSpPr>
          <p:spPr bwMode="auto">
            <a:xfrm>
              <a:off x="1655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5" name="Rectangle 95"/>
            <p:cNvSpPr>
              <a:spLocks noChangeArrowheads="1"/>
            </p:cNvSpPr>
            <p:nvPr/>
          </p:nvSpPr>
          <p:spPr bwMode="auto">
            <a:xfrm>
              <a:off x="2381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6" name="Rectangle 96"/>
            <p:cNvSpPr>
              <a:spLocks noChangeArrowheads="1"/>
            </p:cNvSpPr>
            <p:nvPr/>
          </p:nvSpPr>
          <p:spPr bwMode="auto">
            <a:xfrm flipH="1">
              <a:off x="3288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7" name="Rectangle 97"/>
            <p:cNvSpPr>
              <a:spLocks noChangeArrowheads="1"/>
            </p:cNvSpPr>
            <p:nvPr/>
          </p:nvSpPr>
          <p:spPr bwMode="auto">
            <a:xfrm flipH="1">
              <a:off x="4014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8" name="Rectangle 98"/>
            <p:cNvSpPr>
              <a:spLocks noChangeArrowheads="1"/>
            </p:cNvSpPr>
            <p:nvPr/>
          </p:nvSpPr>
          <p:spPr bwMode="auto">
            <a:xfrm flipH="1">
              <a:off x="4830" y="799"/>
              <a:ext cx="91" cy="454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</p:spTree>
    <p:extLst>
      <p:ext uri="{BB962C8B-B14F-4D97-AF65-F5344CB8AC3E}">
        <p14:creationId xmlns:p14="http://schemas.microsoft.com/office/powerpoint/2010/main" val="240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14"/>
          <p:cNvSpPr txBox="1">
            <a:spLocks noChangeArrowheads="1"/>
          </p:cNvSpPr>
          <p:nvPr/>
        </p:nvSpPr>
        <p:spPr bwMode="auto">
          <a:xfrm>
            <a:off x="250825" y="1052513"/>
            <a:ext cx="7204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Дифракционная картина от дифракционной решетки:</a:t>
            </a:r>
          </a:p>
        </p:txBody>
      </p:sp>
      <p:sp>
        <p:nvSpPr>
          <p:cNvPr id="71684" name="Text Box 15"/>
          <p:cNvSpPr txBox="1">
            <a:spLocks noChangeArrowheads="1"/>
          </p:cNvSpPr>
          <p:nvPr/>
        </p:nvSpPr>
        <p:spPr bwMode="auto">
          <a:xfrm>
            <a:off x="250825" y="3141663"/>
            <a:ext cx="5427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Дифракционная картина от двух щелей:</a:t>
            </a:r>
          </a:p>
        </p:txBody>
      </p:sp>
      <p:grpSp>
        <p:nvGrpSpPr>
          <p:cNvPr id="71685" name="Group 35"/>
          <p:cNvGrpSpPr>
            <a:grpSpLocks/>
          </p:cNvGrpSpPr>
          <p:nvPr/>
        </p:nvGrpSpPr>
        <p:grpSpPr bwMode="auto">
          <a:xfrm>
            <a:off x="-396875" y="4005263"/>
            <a:ext cx="9936163" cy="719137"/>
            <a:chOff x="-250" y="2523"/>
            <a:chExt cx="6259" cy="453"/>
          </a:xfrm>
        </p:grpSpPr>
        <p:sp>
          <p:nvSpPr>
            <p:cNvPr id="71696" name="Rectangle 16"/>
            <p:cNvSpPr>
              <a:spLocks noChangeArrowheads="1"/>
            </p:cNvSpPr>
            <p:nvPr/>
          </p:nvSpPr>
          <p:spPr bwMode="auto">
            <a:xfrm>
              <a:off x="113" y="2523"/>
              <a:ext cx="5534" cy="4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2608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Rectangle 27"/>
            <p:cNvSpPr>
              <a:spLocks noChangeArrowheads="1"/>
            </p:cNvSpPr>
            <p:nvPr/>
          </p:nvSpPr>
          <p:spPr bwMode="auto">
            <a:xfrm>
              <a:off x="3334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9" name="Rectangle 28"/>
            <p:cNvSpPr>
              <a:spLocks noChangeArrowheads="1"/>
            </p:cNvSpPr>
            <p:nvPr/>
          </p:nvSpPr>
          <p:spPr bwMode="auto">
            <a:xfrm>
              <a:off x="1927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Rectangle 29"/>
            <p:cNvSpPr>
              <a:spLocks noChangeArrowheads="1"/>
            </p:cNvSpPr>
            <p:nvPr/>
          </p:nvSpPr>
          <p:spPr bwMode="auto">
            <a:xfrm>
              <a:off x="4059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1" name="Rectangle 30"/>
            <p:cNvSpPr>
              <a:spLocks noChangeArrowheads="1"/>
            </p:cNvSpPr>
            <p:nvPr/>
          </p:nvSpPr>
          <p:spPr bwMode="auto">
            <a:xfrm>
              <a:off x="1202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2" name="Rectangle 31"/>
            <p:cNvSpPr>
              <a:spLocks noChangeArrowheads="1"/>
            </p:cNvSpPr>
            <p:nvPr/>
          </p:nvSpPr>
          <p:spPr bwMode="auto">
            <a:xfrm>
              <a:off x="4785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3" name="Rectangle 32"/>
            <p:cNvSpPr>
              <a:spLocks noChangeArrowheads="1"/>
            </p:cNvSpPr>
            <p:nvPr/>
          </p:nvSpPr>
          <p:spPr bwMode="auto">
            <a:xfrm>
              <a:off x="476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4" name="Rectangle 33"/>
            <p:cNvSpPr>
              <a:spLocks noChangeArrowheads="1"/>
            </p:cNvSpPr>
            <p:nvPr/>
          </p:nvSpPr>
          <p:spPr bwMode="auto">
            <a:xfrm>
              <a:off x="-250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5" name="Rectangle 34"/>
            <p:cNvSpPr>
              <a:spLocks noChangeArrowheads="1"/>
            </p:cNvSpPr>
            <p:nvPr/>
          </p:nvSpPr>
          <p:spPr bwMode="auto">
            <a:xfrm>
              <a:off x="5510" y="2523"/>
              <a:ext cx="499" cy="453"/>
            </a:xfrm>
            <a:prstGeom prst="rect">
              <a:avLst/>
            </a:prstGeom>
            <a:gradFill rotWithShape="1">
              <a:gsLst>
                <a:gs pos="0">
                  <a:srgbClr val="490000"/>
                </a:gs>
                <a:gs pos="50000">
                  <a:srgbClr val="FF0000"/>
                </a:gs>
                <a:gs pos="100000">
                  <a:srgbClr val="49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686" name="Group 42"/>
          <p:cNvGrpSpPr>
            <a:grpSpLocks/>
          </p:cNvGrpSpPr>
          <p:nvPr/>
        </p:nvGrpSpPr>
        <p:grpSpPr bwMode="auto">
          <a:xfrm>
            <a:off x="0" y="1628775"/>
            <a:ext cx="9144000" cy="719138"/>
            <a:chOff x="0" y="1026"/>
            <a:chExt cx="5760" cy="453"/>
          </a:xfrm>
        </p:grpSpPr>
        <p:sp>
          <p:nvSpPr>
            <p:cNvPr id="71688" name="Rectangle 6"/>
            <p:cNvSpPr>
              <a:spLocks noChangeArrowheads="1"/>
            </p:cNvSpPr>
            <p:nvPr/>
          </p:nvSpPr>
          <p:spPr bwMode="auto">
            <a:xfrm>
              <a:off x="0" y="1026"/>
              <a:ext cx="5753" cy="4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9" name="Rectangle 7"/>
            <p:cNvSpPr>
              <a:spLocks noChangeArrowheads="1"/>
            </p:cNvSpPr>
            <p:nvPr/>
          </p:nvSpPr>
          <p:spPr bwMode="auto">
            <a:xfrm>
              <a:off x="2789" y="1026"/>
              <a:ext cx="136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0" name="Rectangle 9"/>
            <p:cNvSpPr>
              <a:spLocks noChangeArrowheads="1"/>
            </p:cNvSpPr>
            <p:nvPr/>
          </p:nvSpPr>
          <p:spPr bwMode="auto">
            <a:xfrm>
              <a:off x="2064" y="1026"/>
              <a:ext cx="104" cy="453"/>
            </a:xfrm>
            <a:prstGeom prst="rect">
              <a:avLst/>
            </a:prstGeom>
            <a:gradFill rotWithShape="1">
              <a:gsLst>
                <a:gs pos="0">
                  <a:srgbClr val="410000"/>
                </a:gs>
                <a:gs pos="50000">
                  <a:srgbClr val="FF0000"/>
                </a:gs>
                <a:gs pos="100000">
                  <a:srgbClr val="41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Rectangle 10"/>
            <p:cNvSpPr>
              <a:spLocks noChangeArrowheads="1"/>
            </p:cNvSpPr>
            <p:nvPr/>
          </p:nvSpPr>
          <p:spPr bwMode="auto">
            <a:xfrm>
              <a:off x="4527" y="1026"/>
              <a:ext cx="188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2" name="Rectangle 36"/>
            <p:cNvSpPr>
              <a:spLocks noChangeArrowheads="1"/>
            </p:cNvSpPr>
            <p:nvPr/>
          </p:nvSpPr>
          <p:spPr bwMode="auto">
            <a:xfrm>
              <a:off x="3583" y="1026"/>
              <a:ext cx="113" cy="453"/>
            </a:xfrm>
            <a:prstGeom prst="rect">
              <a:avLst/>
            </a:prstGeom>
            <a:gradFill rotWithShape="1">
              <a:gsLst>
                <a:gs pos="0">
                  <a:srgbClr val="410000"/>
                </a:gs>
                <a:gs pos="50000">
                  <a:srgbClr val="FF0000"/>
                </a:gs>
                <a:gs pos="100000">
                  <a:srgbClr val="41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3" name="Rectangle 37"/>
            <p:cNvSpPr>
              <a:spLocks noChangeArrowheads="1"/>
            </p:cNvSpPr>
            <p:nvPr/>
          </p:nvSpPr>
          <p:spPr bwMode="auto">
            <a:xfrm>
              <a:off x="991" y="1026"/>
              <a:ext cx="188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Rectangle 38"/>
            <p:cNvSpPr>
              <a:spLocks noChangeArrowheads="1"/>
            </p:cNvSpPr>
            <p:nvPr/>
          </p:nvSpPr>
          <p:spPr bwMode="auto">
            <a:xfrm>
              <a:off x="5375" y="1026"/>
              <a:ext cx="385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5" name="Rectangle 39"/>
            <p:cNvSpPr>
              <a:spLocks noChangeArrowheads="1"/>
            </p:cNvSpPr>
            <p:nvPr/>
          </p:nvSpPr>
          <p:spPr bwMode="auto">
            <a:xfrm rot="10800000">
              <a:off x="0" y="1026"/>
              <a:ext cx="385" cy="45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</p:spTree>
    <p:extLst>
      <p:ext uri="{BB962C8B-B14F-4D97-AF65-F5344CB8AC3E}">
        <p14:creationId xmlns:p14="http://schemas.microsoft.com/office/powerpoint/2010/main" val="11233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Максимальный порядок спектра</a:t>
            </a:r>
            <a:r>
              <a:rPr lang="ru-RU" b="1" dirty="0"/>
              <a:t>.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85160"/>
              </p:ext>
            </p:extLst>
          </p:nvPr>
        </p:nvGraphicFramePr>
        <p:xfrm>
          <a:off x="539750" y="1916113"/>
          <a:ext cx="4897438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Формула" r:id="rId3" imgW="1650960" imgH="1143000" progId="Equation.3">
                  <p:embed/>
                </p:oleObj>
              </mc:Choice>
              <mc:Fallback>
                <p:oleObj name="Формула" r:id="rId3" imgW="1650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113"/>
                        <a:ext cx="4897438" cy="339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35448" y="-1"/>
            <a:ext cx="5041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Дифракционная решетка</a:t>
            </a:r>
          </a:p>
        </p:txBody>
      </p:sp>
    </p:spTree>
    <p:extLst>
      <p:ext uri="{BB962C8B-B14F-4D97-AF65-F5344CB8AC3E}">
        <p14:creationId xmlns:p14="http://schemas.microsoft.com/office/powerpoint/2010/main" val="6889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60648"/>
                <a:ext cx="8712968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Но дифракционная решётка не только позволяет наблюдать спектры, т. е. проводить качественный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анализ спектрального состава излучения. 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Важнейшим достоинством дифракционной решётки является возможность количественного анализа — с её помощью можно измерять длины волн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4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sz="4000" i="1" dirty="0" smtClean="0">
                    <a:latin typeface="Times New Roman" pitchFamily="18" charset="0"/>
                    <a:cs typeface="Times New Roman" pitchFamily="18" charset="0"/>
                  </a:rPr>
                  <a:t>λ </a:t>
                </a:r>
                <a:r>
                  <a:rPr lang="el-GR" sz="4000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i="1" dirty="0">
                    <a:latin typeface="Times New Roman" pitchFamily="18" charset="0"/>
                    <a:cs typeface="Times New Roman" pitchFamily="18" charset="0"/>
                  </a:rPr>
                  <a:t>d sin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400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12968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2448" t="-1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9375" y="4365104"/>
            <a:ext cx="849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  <a:cs typeface="Times New Roman" pitchFamily="18" charset="0"/>
              </a:rPr>
              <a:t>Естественными примерами дифракционных решёток, встречающихся в природе, являются перья птиц, крылья бабочек,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перламутровая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поверхность морской раковины.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иф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ифрак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3232"/>
            <a:ext cx="8879745" cy="5940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4" y="6123422"/>
            <a:ext cx="8879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Паутина работает, как дифракционная </a:t>
            </a:r>
            <a:r>
              <a:rPr lang="ru-RU" sz="2400" dirty="0" smtClean="0">
                <a:latin typeface="Georgia" pitchFamily="18" charset="0"/>
              </a:rPr>
              <a:t>решетка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aa41052470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0"/>
            <a:ext cx="8505838" cy="5661248"/>
          </a:xfrm>
          <a:prstGeom prst="rect">
            <a:avLst/>
          </a:prstGeom>
          <a:noFill/>
          <a:ln w="57150" cmpd="thinThick">
            <a:solidFill>
              <a:srgbClr val="73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829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b="11070"/>
          <a:stretch>
            <a:fillRect/>
          </a:stretch>
        </p:blipFill>
        <p:spPr bwMode="auto">
          <a:xfrm>
            <a:off x="2510372" y="0"/>
            <a:ext cx="6633628" cy="6858000"/>
          </a:xfrm>
          <a:prstGeom prst="rect">
            <a:avLst/>
          </a:prstGeom>
          <a:noFill/>
          <a:ln w="57150" cmpd="thinThick">
            <a:solidFill>
              <a:srgbClr val="73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Картинки по запросу ресницы как дифракционная реш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18" y="332656"/>
            <a:ext cx="936069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7" r="3685"/>
          <a:stretch>
            <a:fillRect/>
          </a:stretch>
        </p:blipFill>
        <p:spPr bwMode="auto">
          <a:xfrm>
            <a:off x="12367" y="0"/>
            <a:ext cx="6139519" cy="4293096"/>
          </a:xfrm>
          <a:prstGeom prst="rect">
            <a:avLst/>
          </a:prstGeom>
          <a:noFill/>
          <a:ln w="57150" cmpd="thinThick">
            <a:solidFill>
              <a:srgbClr val="73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03005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26274" r="6813" b="15388"/>
          <a:stretch>
            <a:fillRect/>
          </a:stretch>
        </p:blipFill>
        <p:spPr bwMode="auto">
          <a:xfrm>
            <a:off x="1619672" y="764704"/>
            <a:ext cx="6715134" cy="4824536"/>
          </a:xfrm>
          <a:prstGeom prst="rect">
            <a:avLst/>
          </a:prstGeom>
          <a:noFill/>
          <a:ln w="57150" cmpd="thinThick">
            <a:solidFill>
              <a:srgbClr val="73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el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r="3844"/>
          <a:stretch>
            <a:fillRect/>
          </a:stretch>
        </p:blipFill>
        <p:spPr bwMode="auto">
          <a:xfrm>
            <a:off x="3259701" y="2122853"/>
            <a:ext cx="5880673" cy="4608512"/>
          </a:xfrm>
          <a:prstGeom prst="rect">
            <a:avLst/>
          </a:prstGeom>
          <a:noFill/>
          <a:ln w="57150" cmpd="thinThick">
            <a:solidFill>
              <a:srgbClr val="7301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Спектральное разложение белого света, даваемое дифракционной решёткой, проще всего наблюдать, глядя на обычный компакт-диск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дорожки на поверхности диска образуют отражательную дифракционную решётку!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8476"/>
            <a:ext cx="6552728" cy="491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ресниц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54596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и по запросу ресн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77" y="-171400"/>
            <a:ext cx="4304080" cy="28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73" y="4872340"/>
            <a:ext cx="8953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Если, прищурившись, посмотреть на солнечный свет, то можно увидеть радужную окраску вокруг ресниц.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798" y="49609"/>
            <a:ext cx="5538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ресницы действуют в данном случае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грубая прозрачная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дифракционная решётка , а в качестве линзы выступает оптическая система роговицы и хрусталика. </a:t>
            </a:r>
          </a:p>
        </p:txBody>
      </p:sp>
    </p:spTree>
    <p:extLst>
      <p:ext uri="{BB962C8B-B14F-4D97-AF65-F5344CB8AC3E}">
        <p14:creationId xmlns:p14="http://schemas.microsoft.com/office/powerpoint/2010/main" val="15291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00" y="641289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https://www.youtube.com/watch?v=OC0nQZyVzFc</a:t>
            </a:r>
            <a:endParaRPr lang="ru-RU" dirty="0"/>
          </a:p>
        </p:txBody>
      </p:sp>
      <p:pic>
        <p:nvPicPr>
          <p:cNvPr id="22530" name="Picture 2" descr="http://dp-adilet.kz/wp-content/uploads/1/image178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969"/>
            <a:ext cx="86121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1" y="0"/>
            <a:ext cx="590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08" y="827821"/>
            <a:ext cx="880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волн </a:t>
            </a:r>
            <a:r>
              <a:rPr lang="ru-RU" sz="2400" i="1" dirty="0">
                <a:solidFill>
                  <a:srgbClr val="7030A0"/>
                </a:solidFill>
                <a:latin typeface="Georgia" pitchFamily="18" charset="0"/>
              </a:rPr>
              <a:t>— характеристика поперечных волн, описывающая поведение вектора колеблющейся величины в плоскости, перпендикулярной направлению распространения волны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214" y="47251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Поляризованной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 волной называется такая поперечная волна, в которой колебания всех частиц происходит в одной плоскости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908175" y="0"/>
            <a:ext cx="4679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i="1" dirty="0">
                <a:solidFill>
                  <a:srgbClr val="C00000"/>
                </a:solidFill>
                <a:latin typeface="Georgia" pitchFamily="18" charset="0"/>
              </a:rPr>
              <a:t>Дисперсия</a:t>
            </a:r>
            <a:r>
              <a:rPr lang="ru-RU" sz="3200" dirty="0">
                <a:latin typeface="Georgia" pitchFamily="18" charset="0"/>
              </a:rPr>
              <a:t> – разложение света в спектр.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latin typeface="Georgia" pitchFamily="18" charset="0"/>
                <a:cs typeface="Times New Roman" pitchFamily="18" charset="0"/>
              </a:rPr>
              <a:t>От латинского слова </a:t>
            </a:r>
            <a:r>
              <a:rPr lang="en-US" sz="3200" dirty="0" err="1">
                <a:latin typeface="Georgia" pitchFamily="18" charset="0"/>
                <a:cs typeface="Times New Roman" pitchFamily="18" charset="0"/>
              </a:rPr>
              <a:t>dispersio</a:t>
            </a:r>
            <a:r>
              <a:rPr lang="ru-RU" sz="3200" dirty="0">
                <a:latin typeface="Georgia" pitchFamily="18" charset="0"/>
                <a:cs typeface="Times New Roman" pitchFamily="18" charset="0"/>
              </a:rPr>
              <a:t> – рассеяние.</a:t>
            </a: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8394596" y="4766541"/>
            <a:ext cx="64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latin typeface="Georgia" pitchFamily="18" charset="0"/>
              </a:rPr>
              <a:t>ИК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0" y="4766541"/>
            <a:ext cx="622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УФ</a:t>
            </a:r>
          </a:p>
        </p:txBody>
      </p:sp>
      <p:grpSp>
        <p:nvGrpSpPr>
          <p:cNvPr id="60422" name="Group 31"/>
          <p:cNvGrpSpPr>
            <a:grpSpLocks/>
          </p:cNvGrpSpPr>
          <p:nvPr/>
        </p:nvGrpSpPr>
        <p:grpSpPr bwMode="auto">
          <a:xfrm>
            <a:off x="332937" y="3981026"/>
            <a:ext cx="8642350" cy="647700"/>
            <a:chOff x="158" y="2296"/>
            <a:chExt cx="5444" cy="408"/>
          </a:xfrm>
        </p:grpSpPr>
        <p:sp>
          <p:nvSpPr>
            <p:cNvPr id="60428" name="Line 13"/>
            <p:cNvSpPr>
              <a:spLocks noChangeShapeType="1"/>
            </p:cNvSpPr>
            <p:nvPr/>
          </p:nvSpPr>
          <p:spPr bwMode="auto">
            <a:xfrm>
              <a:off x="158" y="2613"/>
              <a:ext cx="5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Line 14"/>
            <p:cNvSpPr>
              <a:spLocks noChangeShapeType="1"/>
            </p:cNvSpPr>
            <p:nvPr/>
          </p:nvSpPr>
          <p:spPr bwMode="auto">
            <a:xfrm>
              <a:off x="318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Line 15"/>
            <p:cNvSpPr>
              <a:spLocks noChangeShapeType="1"/>
            </p:cNvSpPr>
            <p:nvPr/>
          </p:nvSpPr>
          <p:spPr bwMode="auto">
            <a:xfrm>
              <a:off x="1053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Line 16"/>
            <p:cNvSpPr>
              <a:spLocks noChangeShapeType="1"/>
            </p:cNvSpPr>
            <p:nvPr/>
          </p:nvSpPr>
          <p:spPr bwMode="auto">
            <a:xfrm>
              <a:off x="1789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Line 17"/>
            <p:cNvSpPr>
              <a:spLocks noChangeShapeType="1"/>
            </p:cNvSpPr>
            <p:nvPr/>
          </p:nvSpPr>
          <p:spPr bwMode="auto">
            <a:xfrm>
              <a:off x="2524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Line 18"/>
            <p:cNvSpPr>
              <a:spLocks noChangeShapeType="1"/>
            </p:cNvSpPr>
            <p:nvPr/>
          </p:nvSpPr>
          <p:spPr bwMode="auto">
            <a:xfrm>
              <a:off x="3258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Line 19"/>
            <p:cNvSpPr>
              <a:spLocks noChangeShapeType="1"/>
            </p:cNvSpPr>
            <p:nvPr/>
          </p:nvSpPr>
          <p:spPr bwMode="auto">
            <a:xfrm>
              <a:off x="3994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Line 20"/>
            <p:cNvSpPr>
              <a:spLocks noChangeShapeType="1"/>
            </p:cNvSpPr>
            <p:nvPr/>
          </p:nvSpPr>
          <p:spPr bwMode="auto">
            <a:xfrm>
              <a:off x="4729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Line 21"/>
            <p:cNvSpPr>
              <a:spLocks noChangeShapeType="1"/>
            </p:cNvSpPr>
            <p:nvPr/>
          </p:nvSpPr>
          <p:spPr bwMode="auto">
            <a:xfrm>
              <a:off x="5464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Text Box 22"/>
            <p:cNvSpPr txBox="1">
              <a:spLocks noChangeArrowheads="1"/>
            </p:cNvSpPr>
            <p:nvPr/>
          </p:nvSpPr>
          <p:spPr bwMode="auto">
            <a:xfrm>
              <a:off x="158" y="2296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400 нм</a:t>
              </a:r>
            </a:p>
          </p:txBody>
        </p:sp>
        <p:sp>
          <p:nvSpPr>
            <p:cNvPr id="60438" name="Text Box 23"/>
            <p:cNvSpPr txBox="1">
              <a:spLocks noChangeArrowheads="1"/>
            </p:cNvSpPr>
            <p:nvPr/>
          </p:nvSpPr>
          <p:spPr bwMode="auto">
            <a:xfrm>
              <a:off x="1467" y="2296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500 нм</a:t>
              </a:r>
            </a:p>
          </p:txBody>
        </p:sp>
        <p:sp>
          <p:nvSpPr>
            <p:cNvPr id="60439" name="Text Box 24"/>
            <p:cNvSpPr txBox="1">
              <a:spLocks noChangeArrowheads="1"/>
            </p:cNvSpPr>
            <p:nvPr/>
          </p:nvSpPr>
          <p:spPr bwMode="auto">
            <a:xfrm>
              <a:off x="2983" y="2296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600 нм</a:t>
              </a:r>
            </a:p>
          </p:txBody>
        </p:sp>
        <p:sp>
          <p:nvSpPr>
            <p:cNvPr id="60440" name="Text Box 25"/>
            <p:cNvSpPr txBox="1">
              <a:spLocks noChangeArrowheads="1"/>
            </p:cNvSpPr>
            <p:nvPr/>
          </p:nvSpPr>
          <p:spPr bwMode="auto">
            <a:xfrm>
              <a:off x="4422" y="2296"/>
              <a:ext cx="7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700 нм</a:t>
              </a:r>
            </a:p>
          </p:txBody>
        </p:sp>
      </p:grpSp>
      <p:grpSp>
        <p:nvGrpSpPr>
          <p:cNvPr id="60423" name="Group 30"/>
          <p:cNvGrpSpPr>
            <a:grpSpLocks/>
          </p:cNvGrpSpPr>
          <p:nvPr/>
        </p:nvGrpSpPr>
        <p:grpSpPr bwMode="auto">
          <a:xfrm>
            <a:off x="250825" y="2492375"/>
            <a:ext cx="8642350" cy="936625"/>
            <a:chOff x="158" y="1570"/>
            <a:chExt cx="5444" cy="590"/>
          </a:xfrm>
        </p:grpSpPr>
        <p:sp>
          <p:nvSpPr>
            <p:cNvPr id="60426" name="Rectangle 7"/>
            <p:cNvSpPr>
              <a:spLocks noChangeArrowheads="1"/>
            </p:cNvSpPr>
            <p:nvPr/>
          </p:nvSpPr>
          <p:spPr bwMode="auto">
            <a:xfrm>
              <a:off x="431" y="1570"/>
              <a:ext cx="5171" cy="590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26"/>
            <p:cNvSpPr>
              <a:spLocks noChangeArrowheads="1"/>
            </p:cNvSpPr>
            <p:nvPr/>
          </p:nvSpPr>
          <p:spPr bwMode="auto">
            <a:xfrm>
              <a:off x="158" y="1570"/>
              <a:ext cx="273" cy="590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5" name="Text Box 33"/>
          <p:cNvSpPr txBox="1">
            <a:spLocks noChangeArrowheads="1"/>
          </p:cNvSpPr>
          <p:nvPr/>
        </p:nvSpPr>
        <p:spPr bwMode="auto">
          <a:xfrm>
            <a:off x="898087" y="5157192"/>
            <a:ext cx="604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latin typeface="Georgia" pitchFamily="18" charset="0"/>
                <a:cs typeface="Times New Roman" pitchFamily="18" charset="0"/>
              </a:rPr>
              <a:t>Длины волн в вакууме</a:t>
            </a:r>
          </a:p>
        </p:txBody>
      </p:sp>
    </p:spTree>
    <p:extLst>
      <p:ext uri="{BB962C8B-B14F-4D97-AF65-F5344CB8AC3E}">
        <p14:creationId xmlns:p14="http://schemas.microsoft.com/office/powerpoint/2010/main" val="26535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1187451" y="0"/>
            <a:ext cx="590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Свет – электромагнитная волна – поперечная волна.</a:t>
            </a:r>
          </a:p>
        </p:txBody>
      </p:sp>
      <p:pic>
        <p:nvPicPr>
          <p:cNvPr id="72708" name="Picture 7" descr="EM-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9" y="1989138"/>
            <a:ext cx="7561791" cy="43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08175" y="0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42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Естественный (неполяризованный) свет – свет, в котором присутствуют все возможные направления вектора напряженности.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Поляризованный свет – свет, в котором присутствует только одно направление вектора напряженности.</a:t>
            </a:r>
          </a:p>
        </p:txBody>
      </p:sp>
      <p:grpSp>
        <p:nvGrpSpPr>
          <p:cNvPr id="73733" name="Group 13"/>
          <p:cNvGrpSpPr>
            <a:grpSpLocks/>
          </p:cNvGrpSpPr>
          <p:nvPr/>
        </p:nvGrpSpPr>
        <p:grpSpPr bwMode="auto">
          <a:xfrm>
            <a:off x="4716463" y="2060575"/>
            <a:ext cx="2159793" cy="1728788"/>
            <a:chOff x="930" y="1162"/>
            <a:chExt cx="1146" cy="907"/>
          </a:xfrm>
        </p:grpSpPr>
        <p:grpSp>
          <p:nvGrpSpPr>
            <p:cNvPr id="73750" name="Group 10"/>
            <p:cNvGrpSpPr>
              <a:grpSpLocks/>
            </p:cNvGrpSpPr>
            <p:nvPr/>
          </p:nvGrpSpPr>
          <p:grpSpPr bwMode="auto">
            <a:xfrm>
              <a:off x="930" y="1162"/>
              <a:ext cx="907" cy="907"/>
              <a:chOff x="2880" y="1253"/>
              <a:chExt cx="907" cy="907"/>
            </a:xfrm>
          </p:grpSpPr>
          <p:sp>
            <p:nvSpPr>
              <p:cNvPr id="73753" name="Line 5"/>
              <p:cNvSpPr>
                <a:spLocks noChangeShapeType="1"/>
              </p:cNvSpPr>
              <p:nvPr/>
            </p:nvSpPr>
            <p:spPr bwMode="auto">
              <a:xfrm>
                <a:off x="3334" y="125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54" name="Line 7"/>
              <p:cNvSpPr>
                <a:spLocks noChangeShapeType="1"/>
              </p:cNvSpPr>
              <p:nvPr/>
            </p:nvSpPr>
            <p:spPr bwMode="auto">
              <a:xfrm>
                <a:off x="2880" y="1706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55" name="Line 8"/>
              <p:cNvSpPr>
                <a:spLocks noChangeShapeType="1"/>
              </p:cNvSpPr>
              <p:nvPr/>
            </p:nvSpPr>
            <p:spPr bwMode="auto">
              <a:xfrm>
                <a:off x="3016" y="1389"/>
                <a:ext cx="635" cy="6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56" name="Line 9"/>
              <p:cNvSpPr>
                <a:spLocks noChangeShapeType="1"/>
              </p:cNvSpPr>
              <p:nvPr/>
            </p:nvSpPr>
            <p:spPr bwMode="auto">
              <a:xfrm flipH="1">
                <a:off x="3016" y="1389"/>
                <a:ext cx="635" cy="6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51" name="Text Box 11"/>
            <p:cNvSpPr txBox="1">
              <a:spLocks noChangeArrowheads="1"/>
            </p:cNvSpPr>
            <p:nvPr/>
          </p:nvSpPr>
          <p:spPr bwMode="auto">
            <a:xfrm>
              <a:off x="1791" y="129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accent2"/>
                  </a:solidFill>
                </a:rPr>
                <a:t>Е</a:t>
              </a:r>
            </a:p>
          </p:txBody>
        </p:sp>
        <p:sp>
          <p:nvSpPr>
            <p:cNvPr id="73752" name="Line 12"/>
            <p:cNvSpPr>
              <a:spLocks noChangeShapeType="1"/>
            </p:cNvSpPr>
            <p:nvPr/>
          </p:nvSpPr>
          <p:spPr bwMode="auto">
            <a:xfrm>
              <a:off x="1849" y="1318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3734" name="Group 40"/>
          <p:cNvGrpSpPr>
            <a:grpSpLocks/>
          </p:cNvGrpSpPr>
          <p:nvPr/>
        </p:nvGrpSpPr>
        <p:grpSpPr bwMode="auto">
          <a:xfrm>
            <a:off x="3302000" y="5519738"/>
            <a:ext cx="1819275" cy="576262"/>
            <a:chOff x="2154" y="3249"/>
            <a:chExt cx="1146" cy="363"/>
          </a:xfrm>
        </p:grpSpPr>
        <p:sp>
          <p:nvSpPr>
            <p:cNvPr id="73746" name="Line 25"/>
            <p:cNvSpPr>
              <a:spLocks noChangeShapeType="1"/>
            </p:cNvSpPr>
            <p:nvPr/>
          </p:nvSpPr>
          <p:spPr bwMode="auto">
            <a:xfrm>
              <a:off x="2154" y="3566"/>
              <a:ext cx="90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Text Box 28"/>
            <p:cNvSpPr txBox="1">
              <a:spLocks noChangeArrowheads="1"/>
            </p:cNvSpPr>
            <p:nvPr/>
          </p:nvSpPr>
          <p:spPr bwMode="auto">
            <a:xfrm>
              <a:off x="3015" y="324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accent2"/>
                  </a:solidFill>
                </a:rPr>
                <a:t>Е</a:t>
              </a:r>
            </a:p>
          </p:txBody>
        </p:sp>
        <p:sp>
          <p:nvSpPr>
            <p:cNvPr id="73748" name="Line 29"/>
            <p:cNvSpPr>
              <a:spLocks noChangeShapeType="1"/>
            </p:cNvSpPr>
            <p:nvPr/>
          </p:nvSpPr>
          <p:spPr bwMode="auto">
            <a:xfrm>
              <a:off x="3073" y="3269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Oval 39"/>
            <p:cNvSpPr>
              <a:spLocks noChangeArrowheads="1"/>
            </p:cNvSpPr>
            <p:nvPr/>
          </p:nvSpPr>
          <p:spPr bwMode="auto">
            <a:xfrm>
              <a:off x="2608" y="3521"/>
              <a:ext cx="45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735" name="Group 42"/>
          <p:cNvGrpSpPr>
            <a:grpSpLocks/>
          </p:cNvGrpSpPr>
          <p:nvPr/>
        </p:nvGrpSpPr>
        <p:grpSpPr bwMode="auto">
          <a:xfrm>
            <a:off x="6876256" y="5303838"/>
            <a:ext cx="1387475" cy="1008062"/>
            <a:chOff x="4105" y="3249"/>
            <a:chExt cx="874" cy="635"/>
          </a:xfrm>
        </p:grpSpPr>
        <p:sp>
          <p:nvSpPr>
            <p:cNvPr id="73742" name="Line 35"/>
            <p:cNvSpPr>
              <a:spLocks noChangeShapeType="1"/>
            </p:cNvSpPr>
            <p:nvPr/>
          </p:nvSpPr>
          <p:spPr bwMode="auto">
            <a:xfrm flipH="1">
              <a:off x="4105" y="3249"/>
              <a:ext cx="635" cy="6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3" name="Text Box 36"/>
            <p:cNvSpPr txBox="1">
              <a:spLocks noChangeArrowheads="1"/>
            </p:cNvSpPr>
            <p:nvPr/>
          </p:nvSpPr>
          <p:spPr bwMode="auto">
            <a:xfrm>
              <a:off x="4694" y="3339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accent2"/>
                  </a:solidFill>
                </a:rPr>
                <a:t>Е</a:t>
              </a:r>
            </a:p>
          </p:txBody>
        </p:sp>
        <p:sp>
          <p:nvSpPr>
            <p:cNvPr id="73744" name="Line 37"/>
            <p:cNvSpPr>
              <a:spLocks noChangeShapeType="1"/>
            </p:cNvSpPr>
            <p:nvPr/>
          </p:nvSpPr>
          <p:spPr bwMode="auto">
            <a:xfrm>
              <a:off x="4752" y="3359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5" name="Oval 41"/>
            <p:cNvSpPr>
              <a:spLocks noChangeArrowheads="1"/>
            </p:cNvSpPr>
            <p:nvPr/>
          </p:nvSpPr>
          <p:spPr bwMode="auto">
            <a:xfrm>
              <a:off x="4422" y="3521"/>
              <a:ext cx="46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736" name="Group 44"/>
          <p:cNvGrpSpPr>
            <a:grpSpLocks/>
          </p:cNvGrpSpPr>
          <p:nvPr/>
        </p:nvGrpSpPr>
        <p:grpSpPr bwMode="auto">
          <a:xfrm>
            <a:off x="811933" y="5015707"/>
            <a:ext cx="596900" cy="1439862"/>
            <a:chOff x="1020" y="3067"/>
            <a:chExt cx="376" cy="907"/>
          </a:xfrm>
        </p:grpSpPr>
        <p:sp>
          <p:nvSpPr>
            <p:cNvPr id="73738" name="Line 16"/>
            <p:cNvSpPr>
              <a:spLocks noChangeShapeType="1"/>
            </p:cNvSpPr>
            <p:nvPr/>
          </p:nvSpPr>
          <p:spPr bwMode="auto">
            <a:xfrm>
              <a:off x="1066" y="3067"/>
              <a:ext cx="0" cy="90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9" name="Text Box 20"/>
            <p:cNvSpPr txBox="1">
              <a:spLocks noChangeArrowheads="1"/>
            </p:cNvSpPr>
            <p:nvPr/>
          </p:nvSpPr>
          <p:spPr bwMode="auto">
            <a:xfrm>
              <a:off x="1111" y="3113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accent2"/>
                  </a:solidFill>
                </a:rPr>
                <a:t>Е</a:t>
              </a:r>
            </a:p>
          </p:txBody>
        </p:sp>
        <p:sp>
          <p:nvSpPr>
            <p:cNvPr id="73740" name="Line 21"/>
            <p:cNvSpPr>
              <a:spLocks noChangeShapeType="1"/>
            </p:cNvSpPr>
            <p:nvPr/>
          </p:nvSpPr>
          <p:spPr bwMode="auto">
            <a:xfrm>
              <a:off x="1169" y="3133"/>
              <a:ext cx="22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1" name="Oval 43"/>
            <p:cNvSpPr>
              <a:spLocks noChangeArrowheads="1"/>
            </p:cNvSpPr>
            <p:nvPr/>
          </p:nvSpPr>
          <p:spPr bwMode="auto">
            <a:xfrm>
              <a:off x="1020" y="3521"/>
              <a:ext cx="91" cy="4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81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908175" y="0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4" y="908720"/>
            <a:ext cx="6265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Свет поляризуется 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>
                <a:latin typeface="Georgia" pitchFamily="18" charset="0"/>
              </a:rPr>
              <a:t>при прохождении через поляроид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>
                <a:latin typeface="Georgia" pitchFamily="18" charset="0"/>
              </a:rPr>
              <a:t>при отражении и преломлении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402" y="3140968"/>
            <a:ext cx="85260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Устройство, выделяющее колебания, происходящие в одной плоскости, и позволяющее получать поляризованный свет из естественного света называется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поляризатором (</a:t>
            </a:r>
            <a:r>
              <a:rPr lang="ru-RU" sz="2400" dirty="0" smtClean="0">
                <a:latin typeface="Georgia" pitchFamily="18" charset="0"/>
              </a:rPr>
              <a:t>поляроидом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).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Устройство</a:t>
            </a:r>
            <a:r>
              <a:rPr lang="ru-RU" sz="2400" dirty="0">
                <a:latin typeface="Georgia" pitchFamily="18" charset="0"/>
              </a:rPr>
              <a:t>, позволяющее определить плоскость поляризации (вторая щель) называется 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анализатором</a:t>
            </a:r>
          </a:p>
        </p:txBody>
      </p:sp>
    </p:spTree>
    <p:extLst>
      <p:ext uri="{BB962C8B-B14F-4D97-AF65-F5344CB8AC3E}">
        <p14:creationId xmlns:p14="http://schemas.microsoft.com/office/powerpoint/2010/main" val="37484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908175" y="0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6922" y="896938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Свет поляризуется при прохождении через поляроид.</a:t>
            </a:r>
          </a:p>
        </p:txBody>
      </p:sp>
      <p:sp>
        <p:nvSpPr>
          <p:cNvPr id="75780" name="Text Box 40"/>
          <p:cNvSpPr txBox="1">
            <a:spLocks noChangeArrowheads="1"/>
          </p:cNvSpPr>
          <p:nvPr/>
        </p:nvSpPr>
        <p:spPr bwMode="auto">
          <a:xfrm>
            <a:off x="0" y="4435908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1" dirty="0">
                <a:cs typeface="Times New Roman" pitchFamily="18" charset="0"/>
              </a:rPr>
              <a:t>Неполяризованный свет</a:t>
            </a:r>
          </a:p>
        </p:txBody>
      </p:sp>
      <p:sp>
        <p:nvSpPr>
          <p:cNvPr id="75781" name="Text Box 41"/>
          <p:cNvSpPr txBox="1">
            <a:spLocks noChangeArrowheads="1"/>
          </p:cNvSpPr>
          <p:nvPr/>
        </p:nvSpPr>
        <p:spPr bwMode="auto">
          <a:xfrm>
            <a:off x="3716786" y="4435907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1" dirty="0">
                <a:cs typeface="Times New Roman" pitchFamily="18" charset="0"/>
              </a:rPr>
              <a:t>Поляризованный свет</a:t>
            </a:r>
          </a:p>
        </p:txBody>
      </p:sp>
      <p:grpSp>
        <p:nvGrpSpPr>
          <p:cNvPr id="75782" name="Group 44"/>
          <p:cNvGrpSpPr>
            <a:grpSpLocks/>
          </p:cNvGrpSpPr>
          <p:nvPr/>
        </p:nvGrpSpPr>
        <p:grpSpPr bwMode="auto">
          <a:xfrm>
            <a:off x="525463" y="1880394"/>
            <a:ext cx="7739062" cy="2376488"/>
            <a:chOff x="703" y="1480"/>
            <a:chExt cx="4875" cy="1497"/>
          </a:xfrm>
        </p:grpSpPr>
        <p:sp>
          <p:nvSpPr>
            <p:cNvPr id="75784" name="AutoShape 36" descr="Широкий диагональный 1"/>
            <p:cNvSpPr>
              <a:spLocks noChangeArrowheads="1"/>
            </p:cNvSpPr>
            <p:nvPr/>
          </p:nvSpPr>
          <p:spPr bwMode="auto">
            <a:xfrm rot="5400000">
              <a:off x="3448" y="2002"/>
              <a:ext cx="1497" cy="453"/>
            </a:xfrm>
            <a:prstGeom prst="parallelogram">
              <a:avLst>
                <a:gd name="adj" fmla="val 99216"/>
              </a:avLst>
            </a:prstGeom>
            <a:pattFill prst="wdDnDiag">
              <a:fgClr>
                <a:schemeClr val="tx1"/>
              </a:fgClr>
              <a:bgClr>
                <a:srgbClr val="D7FFD7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5" name="AutoShape 18" descr="Темный вертикальный"/>
            <p:cNvSpPr>
              <a:spLocks noChangeArrowheads="1"/>
            </p:cNvSpPr>
            <p:nvPr/>
          </p:nvSpPr>
          <p:spPr bwMode="auto">
            <a:xfrm rot="5400000">
              <a:off x="1542" y="2002"/>
              <a:ext cx="1497" cy="453"/>
            </a:xfrm>
            <a:prstGeom prst="parallelogram">
              <a:avLst>
                <a:gd name="adj" fmla="val 100440"/>
              </a:avLst>
            </a:prstGeom>
            <a:pattFill prst="dkVert">
              <a:fgClr>
                <a:schemeClr val="tx1"/>
              </a:fgClr>
              <a:bgClr>
                <a:srgbClr val="D7FFD7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6" name="Line 11"/>
            <p:cNvSpPr>
              <a:spLocks noChangeShapeType="1"/>
            </p:cNvSpPr>
            <p:nvPr/>
          </p:nvSpPr>
          <p:spPr bwMode="auto">
            <a:xfrm>
              <a:off x="703" y="2251"/>
              <a:ext cx="1633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Line 21"/>
            <p:cNvSpPr>
              <a:spLocks noChangeShapeType="1"/>
            </p:cNvSpPr>
            <p:nvPr/>
          </p:nvSpPr>
          <p:spPr bwMode="auto">
            <a:xfrm>
              <a:off x="2518" y="2251"/>
              <a:ext cx="1679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Line 24"/>
            <p:cNvSpPr>
              <a:spLocks noChangeShapeType="1"/>
            </p:cNvSpPr>
            <p:nvPr/>
          </p:nvSpPr>
          <p:spPr bwMode="auto">
            <a:xfrm>
              <a:off x="2655" y="2251"/>
              <a:ext cx="227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5789" name="Group 37"/>
            <p:cNvGrpSpPr>
              <a:grpSpLocks/>
            </p:cNvGrpSpPr>
            <p:nvPr/>
          </p:nvGrpSpPr>
          <p:grpSpPr bwMode="auto">
            <a:xfrm>
              <a:off x="2927" y="1480"/>
              <a:ext cx="608" cy="1497"/>
              <a:chOff x="2381" y="1616"/>
              <a:chExt cx="608" cy="1497"/>
            </a:xfrm>
          </p:grpSpPr>
          <p:sp>
            <p:nvSpPr>
              <p:cNvPr id="75798" name="AutoShape 26"/>
              <p:cNvSpPr>
                <a:spLocks noChangeArrowheads="1"/>
              </p:cNvSpPr>
              <p:nvPr/>
            </p:nvSpPr>
            <p:spPr bwMode="auto">
              <a:xfrm rot="5400000">
                <a:off x="2004" y="2129"/>
                <a:ext cx="1497" cy="472"/>
              </a:xfrm>
              <a:prstGeom prst="parallelogram">
                <a:avLst>
                  <a:gd name="adj" fmla="val 97659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9" name="Line 28"/>
              <p:cNvSpPr>
                <a:spLocks noChangeShapeType="1"/>
              </p:cNvSpPr>
              <p:nvPr/>
            </p:nvSpPr>
            <p:spPr bwMode="auto">
              <a:xfrm>
                <a:off x="2752" y="1933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0" name="Line 32"/>
              <p:cNvSpPr>
                <a:spLocks noChangeShapeType="1"/>
              </p:cNvSpPr>
              <p:nvPr/>
            </p:nvSpPr>
            <p:spPr bwMode="auto">
              <a:xfrm>
                <a:off x="2989" y="2342"/>
                <a:ext cx="0" cy="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1" name="Line 34"/>
              <p:cNvSpPr>
                <a:spLocks noChangeShapeType="1"/>
              </p:cNvSpPr>
              <p:nvPr/>
            </p:nvSpPr>
            <p:spPr bwMode="auto">
              <a:xfrm>
                <a:off x="2381" y="2387"/>
                <a:ext cx="227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790" name="Group 38"/>
            <p:cNvGrpSpPr>
              <a:grpSpLocks/>
            </p:cNvGrpSpPr>
            <p:nvPr/>
          </p:nvGrpSpPr>
          <p:grpSpPr bwMode="auto">
            <a:xfrm>
              <a:off x="930" y="1480"/>
              <a:ext cx="530" cy="1497"/>
              <a:chOff x="385" y="1616"/>
              <a:chExt cx="530" cy="1497"/>
            </a:xfrm>
          </p:grpSpPr>
          <p:sp>
            <p:nvSpPr>
              <p:cNvPr id="75792" name="AutoShape 12"/>
              <p:cNvSpPr>
                <a:spLocks noChangeArrowheads="1"/>
              </p:cNvSpPr>
              <p:nvPr/>
            </p:nvSpPr>
            <p:spPr bwMode="auto">
              <a:xfrm rot="5400000">
                <a:off x="-70" y="2129"/>
                <a:ext cx="1497" cy="472"/>
              </a:xfrm>
              <a:prstGeom prst="parallelogram">
                <a:avLst>
                  <a:gd name="adj" fmla="val 94267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793" name="Line 6"/>
              <p:cNvSpPr>
                <a:spLocks noChangeShapeType="1"/>
              </p:cNvSpPr>
              <p:nvPr/>
            </p:nvSpPr>
            <p:spPr bwMode="auto">
              <a:xfrm>
                <a:off x="678" y="1933"/>
                <a:ext cx="0" cy="90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4" name="Line 7"/>
              <p:cNvSpPr>
                <a:spLocks noChangeShapeType="1"/>
              </p:cNvSpPr>
              <p:nvPr/>
            </p:nvSpPr>
            <p:spPr bwMode="auto">
              <a:xfrm>
                <a:off x="490" y="2387"/>
                <a:ext cx="37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5" name="Line 8"/>
              <p:cNvSpPr>
                <a:spLocks noChangeShapeType="1"/>
              </p:cNvSpPr>
              <p:nvPr/>
            </p:nvSpPr>
            <p:spPr bwMode="auto">
              <a:xfrm flipH="1">
                <a:off x="567" y="2069"/>
                <a:ext cx="226" cy="59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6" name="Line 9"/>
              <p:cNvSpPr>
                <a:spLocks noChangeShapeType="1"/>
              </p:cNvSpPr>
              <p:nvPr/>
            </p:nvSpPr>
            <p:spPr bwMode="auto">
              <a:xfrm>
                <a:off x="521" y="1979"/>
                <a:ext cx="318" cy="81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7" name="Line 35"/>
              <p:cNvSpPr>
                <a:spLocks noChangeShapeType="1"/>
              </p:cNvSpPr>
              <p:nvPr/>
            </p:nvSpPr>
            <p:spPr bwMode="auto">
              <a:xfrm>
                <a:off x="385" y="2387"/>
                <a:ext cx="91" cy="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791" name="Text Box 42"/>
            <p:cNvSpPr txBox="1">
              <a:spLocks noChangeArrowheads="1"/>
            </p:cNvSpPr>
            <p:nvPr/>
          </p:nvSpPr>
          <p:spPr bwMode="auto">
            <a:xfrm>
              <a:off x="4558" y="2069"/>
              <a:ext cx="102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Свет не проходит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0289" y="5661248"/>
            <a:ext cx="295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Поляризатор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5782" y="5678435"/>
            <a:ext cx="295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Анализатор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686050" y="4509120"/>
            <a:ext cx="589806" cy="93610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6430963" y="4435908"/>
            <a:ext cx="367084" cy="116171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1" grpId="0"/>
      <p:bldP spid="3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Поляроид – вещество, вызывающее поляризацию света.</a:t>
            </a:r>
          </a:p>
        </p:txBody>
      </p:sp>
      <p:pic>
        <p:nvPicPr>
          <p:cNvPr id="76804" name="Picture 5" descr="Polari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500"/>
            <a:ext cx="489743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s://upload.wikimedia.org/wikipedia/commons/thumb/5/54/Animation_polariseur.gif/220px-Animation_polariseu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64" y="1756064"/>
            <a:ext cx="3649536" cy="3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8175" y="0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11187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28"/>
          <p:cNvSpPr txBox="1">
            <a:spLocks noChangeArrowheads="1"/>
          </p:cNvSpPr>
          <p:nvPr/>
        </p:nvSpPr>
        <p:spPr bwMode="auto">
          <a:xfrm>
            <a:off x="323850" y="836613"/>
            <a:ext cx="856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При отражении и преломлении свет поляризуется.</a:t>
            </a:r>
          </a:p>
        </p:txBody>
      </p:sp>
      <p:sp>
        <p:nvSpPr>
          <p:cNvPr id="27659" name="Text Box 33"/>
          <p:cNvSpPr txBox="1">
            <a:spLocks noChangeArrowheads="1"/>
          </p:cNvSpPr>
          <p:nvPr/>
        </p:nvSpPr>
        <p:spPr bwMode="auto">
          <a:xfrm>
            <a:off x="323850" y="1628775"/>
            <a:ext cx="3716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Georgia" pitchFamily="18" charset="0"/>
              </a:rPr>
              <a:t>Частичная поляризация</a:t>
            </a:r>
          </a:p>
        </p:txBody>
      </p:sp>
      <p:sp>
        <p:nvSpPr>
          <p:cNvPr id="27660" name="Text Box 34"/>
          <p:cNvSpPr txBox="1">
            <a:spLocks noChangeArrowheads="1"/>
          </p:cNvSpPr>
          <p:nvPr/>
        </p:nvSpPr>
        <p:spPr bwMode="auto">
          <a:xfrm>
            <a:off x="5292725" y="1628775"/>
            <a:ext cx="327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Georgia" pitchFamily="18" charset="0"/>
              </a:rPr>
              <a:t>Полная поляризация</a:t>
            </a:r>
          </a:p>
        </p:txBody>
      </p:sp>
      <p:grpSp>
        <p:nvGrpSpPr>
          <p:cNvPr id="27661" name="Group 38"/>
          <p:cNvGrpSpPr>
            <a:grpSpLocks/>
          </p:cNvGrpSpPr>
          <p:nvPr/>
        </p:nvGrpSpPr>
        <p:grpSpPr bwMode="auto">
          <a:xfrm>
            <a:off x="468313" y="2205038"/>
            <a:ext cx="3311525" cy="2519362"/>
            <a:chOff x="295" y="1389"/>
            <a:chExt cx="2086" cy="1587"/>
          </a:xfrm>
        </p:grpSpPr>
        <p:sp>
          <p:nvSpPr>
            <p:cNvPr id="27690" name="Line 5"/>
            <p:cNvSpPr>
              <a:spLocks noChangeShapeType="1"/>
            </p:cNvSpPr>
            <p:nvPr/>
          </p:nvSpPr>
          <p:spPr bwMode="auto">
            <a:xfrm>
              <a:off x="295" y="2182"/>
              <a:ext cx="208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6"/>
            <p:cNvSpPr>
              <a:spLocks noChangeShapeType="1"/>
            </p:cNvSpPr>
            <p:nvPr/>
          </p:nvSpPr>
          <p:spPr bwMode="auto">
            <a:xfrm>
              <a:off x="535" y="1463"/>
              <a:ext cx="695" cy="6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Line 7"/>
            <p:cNvSpPr>
              <a:spLocks noChangeShapeType="1"/>
            </p:cNvSpPr>
            <p:nvPr/>
          </p:nvSpPr>
          <p:spPr bwMode="auto">
            <a:xfrm>
              <a:off x="1254" y="1389"/>
              <a:ext cx="0" cy="14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8"/>
            <p:cNvSpPr>
              <a:spLocks noChangeShapeType="1"/>
            </p:cNvSpPr>
            <p:nvPr/>
          </p:nvSpPr>
          <p:spPr bwMode="auto">
            <a:xfrm flipV="1">
              <a:off x="1278" y="1463"/>
              <a:ext cx="720" cy="6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9"/>
            <p:cNvSpPr>
              <a:spLocks noChangeShapeType="1"/>
            </p:cNvSpPr>
            <p:nvPr/>
          </p:nvSpPr>
          <p:spPr bwMode="auto">
            <a:xfrm>
              <a:off x="1278" y="2207"/>
              <a:ext cx="432" cy="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Oval 10"/>
            <p:cNvSpPr>
              <a:spLocks noChangeArrowheads="1"/>
            </p:cNvSpPr>
            <p:nvPr/>
          </p:nvSpPr>
          <p:spPr bwMode="auto">
            <a:xfrm>
              <a:off x="1110" y="2034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6" name="Oval 11"/>
            <p:cNvSpPr>
              <a:spLocks noChangeArrowheads="1"/>
            </p:cNvSpPr>
            <p:nvPr/>
          </p:nvSpPr>
          <p:spPr bwMode="auto">
            <a:xfrm>
              <a:off x="871" y="1785"/>
              <a:ext cx="48" cy="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7" name="Oval 12"/>
            <p:cNvSpPr>
              <a:spLocks noChangeArrowheads="1"/>
            </p:cNvSpPr>
            <p:nvPr/>
          </p:nvSpPr>
          <p:spPr bwMode="auto">
            <a:xfrm>
              <a:off x="631" y="1562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8" name="Oval 13"/>
            <p:cNvSpPr>
              <a:spLocks noChangeArrowheads="1"/>
            </p:cNvSpPr>
            <p:nvPr/>
          </p:nvSpPr>
          <p:spPr bwMode="auto">
            <a:xfrm>
              <a:off x="1830" y="1562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9" name="Oval 14"/>
            <p:cNvSpPr>
              <a:spLocks noChangeArrowheads="1"/>
            </p:cNvSpPr>
            <p:nvPr/>
          </p:nvSpPr>
          <p:spPr bwMode="auto">
            <a:xfrm>
              <a:off x="1470" y="1934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0" name="Oval 15"/>
            <p:cNvSpPr>
              <a:spLocks noChangeArrowheads="1"/>
            </p:cNvSpPr>
            <p:nvPr/>
          </p:nvSpPr>
          <p:spPr bwMode="auto">
            <a:xfrm>
              <a:off x="1710" y="1686"/>
              <a:ext cx="48" cy="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1" name="Oval 16"/>
            <p:cNvSpPr>
              <a:spLocks noChangeArrowheads="1"/>
            </p:cNvSpPr>
            <p:nvPr/>
          </p:nvSpPr>
          <p:spPr bwMode="auto">
            <a:xfrm>
              <a:off x="1326" y="2058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2" name="Line 17"/>
            <p:cNvSpPr>
              <a:spLocks noChangeShapeType="1"/>
            </p:cNvSpPr>
            <p:nvPr/>
          </p:nvSpPr>
          <p:spPr bwMode="auto">
            <a:xfrm flipV="1">
              <a:off x="703" y="1637"/>
              <a:ext cx="120" cy="12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Line 18"/>
            <p:cNvSpPr>
              <a:spLocks noChangeShapeType="1"/>
            </p:cNvSpPr>
            <p:nvPr/>
          </p:nvSpPr>
          <p:spPr bwMode="auto">
            <a:xfrm flipV="1">
              <a:off x="943" y="1885"/>
              <a:ext cx="120" cy="12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19"/>
            <p:cNvSpPr>
              <a:spLocks noChangeShapeType="1"/>
            </p:cNvSpPr>
            <p:nvPr/>
          </p:nvSpPr>
          <p:spPr bwMode="auto">
            <a:xfrm flipV="1">
              <a:off x="511" y="1414"/>
              <a:ext cx="120" cy="12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Line 20"/>
            <p:cNvSpPr>
              <a:spLocks noChangeShapeType="1"/>
            </p:cNvSpPr>
            <p:nvPr/>
          </p:nvSpPr>
          <p:spPr bwMode="auto">
            <a:xfrm flipH="1" flipV="1">
              <a:off x="1542" y="1761"/>
              <a:ext cx="144" cy="1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21"/>
            <p:cNvSpPr>
              <a:spLocks noChangeShapeType="1"/>
            </p:cNvSpPr>
            <p:nvPr/>
          </p:nvSpPr>
          <p:spPr bwMode="auto">
            <a:xfrm flipV="1">
              <a:off x="1278" y="2281"/>
              <a:ext cx="144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22"/>
            <p:cNvSpPr>
              <a:spLocks noChangeShapeType="1"/>
            </p:cNvSpPr>
            <p:nvPr/>
          </p:nvSpPr>
          <p:spPr bwMode="auto">
            <a:xfrm flipV="1">
              <a:off x="1350" y="2405"/>
              <a:ext cx="144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Line 23"/>
            <p:cNvSpPr>
              <a:spLocks noChangeShapeType="1"/>
            </p:cNvSpPr>
            <p:nvPr/>
          </p:nvSpPr>
          <p:spPr bwMode="auto">
            <a:xfrm flipV="1">
              <a:off x="1422" y="2529"/>
              <a:ext cx="144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Line 24"/>
            <p:cNvSpPr>
              <a:spLocks noChangeShapeType="1"/>
            </p:cNvSpPr>
            <p:nvPr/>
          </p:nvSpPr>
          <p:spPr bwMode="auto">
            <a:xfrm flipV="1">
              <a:off x="1566" y="2802"/>
              <a:ext cx="144" cy="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Oval 26"/>
            <p:cNvSpPr>
              <a:spLocks noChangeArrowheads="1"/>
            </p:cNvSpPr>
            <p:nvPr/>
          </p:nvSpPr>
          <p:spPr bwMode="auto">
            <a:xfrm>
              <a:off x="1542" y="2703"/>
              <a:ext cx="48" cy="4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11" name="Freeform 29"/>
            <p:cNvSpPr>
              <a:spLocks/>
            </p:cNvSpPr>
            <p:nvPr/>
          </p:nvSpPr>
          <p:spPr bwMode="auto">
            <a:xfrm>
              <a:off x="975" y="1729"/>
              <a:ext cx="272" cy="159"/>
            </a:xfrm>
            <a:custGeom>
              <a:avLst/>
              <a:gdLst>
                <a:gd name="T0" fmla="*/ 0 w 272"/>
                <a:gd name="T1" fmla="*/ 159 h 159"/>
                <a:gd name="T2" fmla="*/ 91 w 272"/>
                <a:gd name="T3" fmla="*/ 23 h 159"/>
                <a:gd name="T4" fmla="*/ 272 w 272"/>
                <a:gd name="T5" fmla="*/ 23 h 159"/>
                <a:gd name="T6" fmla="*/ 0 60000 65536"/>
                <a:gd name="T7" fmla="*/ 0 60000 65536"/>
                <a:gd name="T8" fmla="*/ 0 60000 65536"/>
                <a:gd name="T9" fmla="*/ 0 w 272"/>
                <a:gd name="T10" fmla="*/ 0 h 159"/>
                <a:gd name="T11" fmla="*/ 272 w 27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59">
                  <a:moveTo>
                    <a:pt x="0" y="159"/>
                  </a:moveTo>
                  <a:cubicBezTo>
                    <a:pt x="23" y="102"/>
                    <a:pt x="46" y="46"/>
                    <a:pt x="91" y="23"/>
                  </a:cubicBezTo>
                  <a:cubicBezTo>
                    <a:pt x="136" y="0"/>
                    <a:pt x="204" y="11"/>
                    <a:pt x="272" y="2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Freeform 30"/>
            <p:cNvSpPr>
              <a:spLocks/>
            </p:cNvSpPr>
            <p:nvPr/>
          </p:nvSpPr>
          <p:spPr bwMode="auto">
            <a:xfrm>
              <a:off x="1247" y="1774"/>
              <a:ext cx="272" cy="159"/>
            </a:xfrm>
            <a:custGeom>
              <a:avLst/>
              <a:gdLst>
                <a:gd name="T0" fmla="*/ 0 w 272"/>
                <a:gd name="T1" fmla="*/ 23 h 159"/>
                <a:gd name="T2" fmla="*/ 182 w 272"/>
                <a:gd name="T3" fmla="*/ 23 h 159"/>
                <a:gd name="T4" fmla="*/ 272 w 272"/>
                <a:gd name="T5" fmla="*/ 159 h 159"/>
                <a:gd name="T6" fmla="*/ 0 60000 65536"/>
                <a:gd name="T7" fmla="*/ 0 60000 65536"/>
                <a:gd name="T8" fmla="*/ 0 60000 65536"/>
                <a:gd name="T9" fmla="*/ 0 w 272"/>
                <a:gd name="T10" fmla="*/ 0 h 159"/>
                <a:gd name="T11" fmla="*/ 272 w 27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59">
                  <a:moveTo>
                    <a:pt x="0" y="23"/>
                  </a:moveTo>
                  <a:cubicBezTo>
                    <a:pt x="68" y="11"/>
                    <a:pt x="137" y="0"/>
                    <a:pt x="182" y="23"/>
                  </a:cubicBezTo>
                  <a:cubicBezTo>
                    <a:pt x="227" y="46"/>
                    <a:pt x="249" y="102"/>
                    <a:pt x="272" y="15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3" name="Freeform 32"/>
            <p:cNvSpPr>
              <a:spLocks/>
            </p:cNvSpPr>
            <p:nvPr/>
          </p:nvSpPr>
          <p:spPr bwMode="auto">
            <a:xfrm>
              <a:off x="1247" y="2523"/>
              <a:ext cx="227" cy="98"/>
            </a:xfrm>
            <a:custGeom>
              <a:avLst/>
              <a:gdLst>
                <a:gd name="T0" fmla="*/ 0 w 227"/>
                <a:gd name="T1" fmla="*/ 45 h 98"/>
                <a:gd name="T2" fmla="*/ 91 w 227"/>
                <a:gd name="T3" fmla="*/ 91 h 98"/>
                <a:gd name="T4" fmla="*/ 227 w 227"/>
                <a:gd name="T5" fmla="*/ 0 h 98"/>
                <a:gd name="T6" fmla="*/ 0 60000 65536"/>
                <a:gd name="T7" fmla="*/ 0 60000 65536"/>
                <a:gd name="T8" fmla="*/ 0 60000 65536"/>
                <a:gd name="T9" fmla="*/ 0 w 227"/>
                <a:gd name="T10" fmla="*/ 0 h 98"/>
                <a:gd name="T11" fmla="*/ 227 w 227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8">
                  <a:moveTo>
                    <a:pt x="0" y="45"/>
                  </a:moveTo>
                  <a:cubicBezTo>
                    <a:pt x="26" y="71"/>
                    <a:pt x="53" y="98"/>
                    <a:pt x="91" y="91"/>
                  </a:cubicBezTo>
                  <a:cubicBezTo>
                    <a:pt x="129" y="84"/>
                    <a:pt x="178" y="42"/>
                    <a:pt x="227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7654" name="Object 35"/>
            <p:cNvGraphicFramePr>
              <a:graphicFrameLocks noChangeAspect="1"/>
            </p:cNvGraphicFramePr>
            <p:nvPr/>
          </p:nvGraphicFramePr>
          <p:xfrm>
            <a:off x="884" y="1525"/>
            <a:ext cx="22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7" name="Формула" r:id="rId3" imgW="152280" imgH="139680" progId="Equation.3">
                    <p:embed/>
                  </p:oleObj>
                </mc:Choice>
                <mc:Fallback>
                  <p:oleObj name="Формула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525"/>
                          <a:ext cx="22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36"/>
            <p:cNvGraphicFramePr>
              <a:graphicFrameLocks noChangeAspect="1"/>
            </p:cNvGraphicFramePr>
            <p:nvPr/>
          </p:nvGraphicFramePr>
          <p:xfrm>
            <a:off x="1357" y="1551"/>
            <a:ext cx="191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8" name="Формула" r:id="rId5" imgW="126720" imgH="164880" progId="Equation.3">
                    <p:embed/>
                  </p:oleObj>
                </mc:Choice>
                <mc:Fallback>
                  <p:oleObj name="Формула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7" y="1551"/>
                          <a:ext cx="191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Object 37"/>
            <p:cNvGraphicFramePr>
              <a:graphicFrameLocks noChangeAspect="1"/>
            </p:cNvGraphicFramePr>
            <p:nvPr/>
          </p:nvGraphicFramePr>
          <p:xfrm>
            <a:off x="1247" y="2612"/>
            <a:ext cx="22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59" name="Формула" r:id="rId7" imgW="152280" imgH="203040" progId="Equation.3">
                    <p:embed/>
                  </p:oleObj>
                </mc:Choice>
                <mc:Fallback>
                  <p:oleObj name="Формула" r:id="rId7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2612"/>
                          <a:ext cx="229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62" name="Group 97"/>
          <p:cNvGrpSpPr>
            <a:grpSpLocks/>
          </p:cNvGrpSpPr>
          <p:nvPr/>
        </p:nvGrpSpPr>
        <p:grpSpPr bwMode="auto">
          <a:xfrm>
            <a:off x="5364163" y="2133600"/>
            <a:ext cx="3311525" cy="2590800"/>
            <a:chOff x="3379" y="1344"/>
            <a:chExt cx="2086" cy="1632"/>
          </a:xfrm>
        </p:grpSpPr>
        <p:sp>
          <p:nvSpPr>
            <p:cNvPr id="27666" name="Line 70"/>
            <p:cNvSpPr>
              <a:spLocks noChangeShapeType="1"/>
            </p:cNvSpPr>
            <p:nvPr/>
          </p:nvSpPr>
          <p:spPr bwMode="auto">
            <a:xfrm>
              <a:off x="3379" y="2159"/>
              <a:ext cx="2086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71"/>
            <p:cNvSpPr>
              <a:spLocks noChangeShapeType="1"/>
            </p:cNvSpPr>
            <p:nvPr/>
          </p:nvSpPr>
          <p:spPr bwMode="auto">
            <a:xfrm>
              <a:off x="3619" y="1420"/>
              <a:ext cx="695" cy="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72"/>
            <p:cNvSpPr>
              <a:spLocks noChangeShapeType="1"/>
            </p:cNvSpPr>
            <p:nvPr/>
          </p:nvSpPr>
          <p:spPr bwMode="auto">
            <a:xfrm>
              <a:off x="4338" y="1344"/>
              <a:ext cx="0" cy="1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Line 73"/>
            <p:cNvSpPr>
              <a:spLocks noChangeShapeType="1"/>
            </p:cNvSpPr>
            <p:nvPr/>
          </p:nvSpPr>
          <p:spPr bwMode="auto">
            <a:xfrm flipV="1">
              <a:off x="4362" y="1420"/>
              <a:ext cx="720" cy="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74"/>
            <p:cNvSpPr>
              <a:spLocks noChangeShapeType="1"/>
            </p:cNvSpPr>
            <p:nvPr/>
          </p:nvSpPr>
          <p:spPr bwMode="auto">
            <a:xfrm>
              <a:off x="4362" y="2185"/>
              <a:ext cx="432" cy="7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Oval 75"/>
            <p:cNvSpPr>
              <a:spLocks noChangeArrowheads="1"/>
            </p:cNvSpPr>
            <p:nvPr/>
          </p:nvSpPr>
          <p:spPr bwMode="auto">
            <a:xfrm>
              <a:off x="4194" y="2007"/>
              <a:ext cx="48" cy="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2" name="Oval 76"/>
            <p:cNvSpPr>
              <a:spLocks noChangeArrowheads="1"/>
            </p:cNvSpPr>
            <p:nvPr/>
          </p:nvSpPr>
          <p:spPr bwMode="auto">
            <a:xfrm>
              <a:off x="3955" y="1751"/>
              <a:ext cx="48" cy="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3" name="Oval 77"/>
            <p:cNvSpPr>
              <a:spLocks noChangeArrowheads="1"/>
            </p:cNvSpPr>
            <p:nvPr/>
          </p:nvSpPr>
          <p:spPr bwMode="auto">
            <a:xfrm>
              <a:off x="3715" y="1522"/>
              <a:ext cx="48" cy="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4" name="Oval 78"/>
            <p:cNvSpPr>
              <a:spLocks noChangeArrowheads="1"/>
            </p:cNvSpPr>
            <p:nvPr/>
          </p:nvSpPr>
          <p:spPr bwMode="auto">
            <a:xfrm>
              <a:off x="4914" y="1522"/>
              <a:ext cx="48" cy="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5" name="Oval 79"/>
            <p:cNvSpPr>
              <a:spLocks noChangeArrowheads="1"/>
            </p:cNvSpPr>
            <p:nvPr/>
          </p:nvSpPr>
          <p:spPr bwMode="auto">
            <a:xfrm>
              <a:off x="4554" y="1904"/>
              <a:ext cx="48" cy="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6" name="Oval 80"/>
            <p:cNvSpPr>
              <a:spLocks noChangeArrowheads="1"/>
            </p:cNvSpPr>
            <p:nvPr/>
          </p:nvSpPr>
          <p:spPr bwMode="auto">
            <a:xfrm>
              <a:off x="4794" y="1649"/>
              <a:ext cx="48" cy="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7" name="Oval 81"/>
            <p:cNvSpPr>
              <a:spLocks noChangeArrowheads="1"/>
            </p:cNvSpPr>
            <p:nvPr/>
          </p:nvSpPr>
          <p:spPr bwMode="auto">
            <a:xfrm>
              <a:off x="4410" y="2032"/>
              <a:ext cx="48" cy="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8" name="Line 82"/>
            <p:cNvSpPr>
              <a:spLocks noChangeShapeType="1"/>
            </p:cNvSpPr>
            <p:nvPr/>
          </p:nvSpPr>
          <p:spPr bwMode="auto">
            <a:xfrm flipV="1">
              <a:off x="3787" y="1599"/>
              <a:ext cx="120" cy="1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83"/>
            <p:cNvSpPr>
              <a:spLocks noChangeShapeType="1"/>
            </p:cNvSpPr>
            <p:nvPr/>
          </p:nvSpPr>
          <p:spPr bwMode="auto">
            <a:xfrm flipV="1">
              <a:off x="4027" y="1854"/>
              <a:ext cx="120" cy="1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Line 84"/>
            <p:cNvSpPr>
              <a:spLocks noChangeShapeType="1"/>
            </p:cNvSpPr>
            <p:nvPr/>
          </p:nvSpPr>
          <p:spPr bwMode="auto">
            <a:xfrm flipV="1">
              <a:off x="3595" y="1369"/>
              <a:ext cx="120" cy="1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Line 85"/>
            <p:cNvSpPr>
              <a:spLocks noChangeShapeType="1"/>
            </p:cNvSpPr>
            <p:nvPr/>
          </p:nvSpPr>
          <p:spPr bwMode="auto">
            <a:xfrm flipV="1">
              <a:off x="4362" y="2261"/>
              <a:ext cx="144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Line 86"/>
            <p:cNvSpPr>
              <a:spLocks noChangeShapeType="1"/>
            </p:cNvSpPr>
            <p:nvPr/>
          </p:nvSpPr>
          <p:spPr bwMode="auto">
            <a:xfrm flipV="1">
              <a:off x="4434" y="2389"/>
              <a:ext cx="144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Line 87"/>
            <p:cNvSpPr>
              <a:spLocks noChangeShapeType="1"/>
            </p:cNvSpPr>
            <p:nvPr/>
          </p:nvSpPr>
          <p:spPr bwMode="auto">
            <a:xfrm flipV="1">
              <a:off x="4506" y="2516"/>
              <a:ext cx="144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Line 88"/>
            <p:cNvSpPr>
              <a:spLocks noChangeShapeType="1"/>
            </p:cNvSpPr>
            <p:nvPr/>
          </p:nvSpPr>
          <p:spPr bwMode="auto">
            <a:xfrm flipV="1">
              <a:off x="4650" y="2797"/>
              <a:ext cx="144" cy="10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Oval 89"/>
            <p:cNvSpPr>
              <a:spLocks noChangeArrowheads="1"/>
            </p:cNvSpPr>
            <p:nvPr/>
          </p:nvSpPr>
          <p:spPr bwMode="auto">
            <a:xfrm>
              <a:off x="4673" y="1774"/>
              <a:ext cx="47" cy="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6" name="Freeform 90"/>
            <p:cNvSpPr>
              <a:spLocks/>
            </p:cNvSpPr>
            <p:nvPr/>
          </p:nvSpPr>
          <p:spPr bwMode="auto">
            <a:xfrm>
              <a:off x="4059" y="1693"/>
              <a:ext cx="272" cy="164"/>
            </a:xfrm>
            <a:custGeom>
              <a:avLst/>
              <a:gdLst>
                <a:gd name="T0" fmla="*/ 0 w 272"/>
                <a:gd name="T1" fmla="*/ 169 h 159"/>
                <a:gd name="T2" fmla="*/ 91 w 272"/>
                <a:gd name="T3" fmla="*/ 25 h 159"/>
                <a:gd name="T4" fmla="*/ 272 w 272"/>
                <a:gd name="T5" fmla="*/ 25 h 159"/>
                <a:gd name="T6" fmla="*/ 0 60000 65536"/>
                <a:gd name="T7" fmla="*/ 0 60000 65536"/>
                <a:gd name="T8" fmla="*/ 0 60000 65536"/>
                <a:gd name="T9" fmla="*/ 0 w 272"/>
                <a:gd name="T10" fmla="*/ 0 h 159"/>
                <a:gd name="T11" fmla="*/ 272 w 27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59">
                  <a:moveTo>
                    <a:pt x="0" y="159"/>
                  </a:moveTo>
                  <a:cubicBezTo>
                    <a:pt x="23" y="102"/>
                    <a:pt x="46" y="46"/>
                    <a:pt x="91" y="23"/>
                  </a:cubicBezTo>
                  <a:cubicBezTo>
                    <a:pt x="136" y="0"/>
                    <a:pt x="204" y="11"/>
                    <a:pt x="272" y="2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Freeform 91"/>
            <p:cNvSpPr>
              <a:spLocks/>
            </p:cNvSpPr>
            <p:nvPr/>
          </p:nvSpPr>
          <p:spPr bwMode="auto">
            <a:xfrm>
              <a:off x="4331" y="1740"/>
              <a:ext cx="272" cy="163"/>
            </a:xfrm>
            <a:custGeom>
              <a:avLst/>
              <a:gdLst>
                <a:gd name="T0" fmla="*/ 0 w 272"/>
                <a:gd name="T1" fmla="*/ 25 h 159"/>
                <a:gd name="T2" fmla="*/ 182 w 272"/>
                <a:gd name="T3" fmla="*/ 25 h 159"/>
                <a:gd name="T4" fmla="*/ 272 w 272"/>
                <a:gd name="T5" fmla="*/ 167 h 159"/>
                <a:gd name="T6" fmla="*/ 0 60000 65536"/>
                <a:gd name="T7" fmla="*/ 0 60000 65536"/>
                <a:gd name="T8" fmla="*/ 0 60000 65536"/>
                <a:gd name="T9" fmla="*/ 0 w 272"/>
                <a:gd name="T10" fmla="*/ 0 h 159"/>
                <a:gd name="T11" fmla="*/ 272 w 27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59">
                  <a:moveTo>
                    <a:pt x="0" y="23"/>
                  </a:moveTo>
                  <a:cubicBezTo>
                    <a:pt x="68" y="11"/>
                    <a:pt x="137" y="0"/>
                    <a:pt x="182" y="23"/>
                  </a:cubicBezTo>
                  <a:cubicBezTo>
                    <a:pt x="227" y="46"/>
                    <a:pt x="249" y="102"/>
                    <a:pt x="272" y="15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Freeform 92"/>
            <p:cNvSpPr>
              <a:spLocks/>
            </p:cNvSpPr>
            <p:nvPr/>
          </p:nvSpPr>
          <p:spPr bwMode="auto">
            <a:xfrm>
              <a:off x="4331" y="2510"/>
              <a:ext cx="227" cy="101"/>
            </a:xfrm>
            <a:custGeom>
              <a:avLst/>
              <a:gdLst>
                <a:gd name="T0" fmla="*/ 0 w 227"/>
                <a:gd name="T1" fmla="*/ 47 h 98"/>
                <a:gd name="T2" fmla="*/ 91 w 227"/>
                <a:gd name="T3" fmla="*/ 97 h 98"/>
                <a:gd name="T4" fmla="*/ 227 w 227"/>
                <a:gd name="T5" fmla="*/ 0 h 98"/>
                <a:gd name="T6" fmla="*/ 0 60000 65536"/>
                <a:gd name="T7" fmla="*/ 0 60000 65536"/>
                <a:gd name="T8" fmla="*/ 0 60000 65536"/>
                <a:gd name="T9" fmla="*/ 0 w 227"/>
                <a:gd name="T10" fmla="*/ 0 h 98"/>
                <a:gd name="T11" fmla="*/ 227 w 227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98">
                  <a:moveTo>
                    <a:pt x="0" y="45"/>
                  </a:moveTo>
                  <a:cubicBezTo>
                    <a:pt x="26" y="71"/>
                    <a:pt x="53" y="98"/>
                    <a:pt x="91" y="91"/>
                  </a:cubicBezTo>
                  <a:cubicBezTo>
                    <a:pt x="129" y="84"/>
                    <a:pt x="178" y="42"/>
                    <a:pt x="227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7651" name="Object 93"/>
            <p:cNvGraphicFramePr>
              <a:graphicFrameLocks noChangeAspect="1"/>
            </p:cNvGraphicFramePr>
            <p:nvPr/>
          </p:nvGraphicFramePr>
          <p:xfrm>
            <a:off x="3969" y="1389"/>
            <a:ext cx="305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0" name="Формула" r:id="rId9" imgW="203040" imgH="215640" progId="Equation.3">
                    <p:embed/>
                  </p:oleObj>
                </mc:Choice>
                <mc:Fallback>
                  <p:oleObj name="Формула" r:id="rId9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1389"/>
                          <a:ext cx="305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2" name="Object 94"/>
            <p:cNvGraphicFramePr>
              <a:graphicFrameLocks noChangeAspect="1"/>
            </p:cNvGraphicFramePr>
            <p:nvPr/>
          </p:nvGraphicFramePr>
          <p:xfrm>
            <a:off x="4441" y="1510"/>
            <a:ext cx="19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1" name="Формула" r:id="rId11" imgW="126720" imgH="164880" progId="Equation.3">
                    <p:embed/>
                  </p:oleObj>
                </mc:Choice>
                <mc:Fallback>
                  <p:oleObj name="Формула" r:id="rId11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" y="1510"/>
                          <a:ext cx="191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3" name="Object 95"/>
            <p:cNvGraphicFramePr>
              <a:graphicFrameLocks noChangeAspect="1"/>
            </p:cNvGraphicFramePr>
            <p:nvPr/>
          </p:nvGraphicFramePr>
          <p:xfrm>
            <a:off x="4331" y="2602"/>
            <a:ext cx="22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2" name="Формула" r:id="rId12" imgW="152280" imgH="203040" progId="Equation.3">
                    <p:embed/>
                  </p:oleObj>
                </mc:Choice>
                <mc:Fallback>
                  <p:oleObj name="Формула" r:id="rId12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" y="2602"/>
                          <a:ext cx="22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9" name="Line 96"/>
            <p:cNvSpPr>
              <a:spLocks noChangeShapeType="1"/>
            </p:cNvSpPr>
            <p:nvPr/>
          </p:nvSpPr>
          <p:spPr bwMode="auto">
            <a:xfrm flipV="1">
              <a:off x="4568" y="2659"/>
              <a:ext cx="143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663" name="Group 100"/>
          <p:cNvGrpSpPr>
            <a:grpSpLocks/>
          </p:cNvGrpSpPr>
          <p:nvPr/>
        </p:nvGrpSpPr>
        <p:grpSpPr bwMode="auto">
          <a:xfrm>
            <a:off x="4572000" y="4652963"/>
            <a:ext cx="4321175" cy="2012950"/>
            <a:chOff x="2880" y="2931"/>
            <a:chExt cx="2722" cy="1268"/>
          </a:xfrm>
        </p:grpSpPr>
        <p:graphicFrame>
          <p:nvGraphicFramePr>
            <p:cNvPr id="27650" name="Object 98"/>
            <p:cNvGraphicFramePr>
              <a:graphicFrameLocks noChangeAspect="1"/>
            </p:cNvGraphicFramePr>
            <p:nvPr/>
          </p:nvGraphicFramePr>
          <p:xfrm>
            <a:off x="2880" y="2931"/>
            <a:ext cx="1361" cy="1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" name="Формула" r:id="rId13" imgW="749160" imgH="698400" progId="Equation.3">
                    <p:embed/>
                  </p:oleObj>
                </mc:Choice>
                <mc:Fallback>
                  <p:oleObj name="Формула" r:id="rId13" imgW="749160" imgH="698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31"/>
                          <a:ext cx="1361" cy="1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5" name="Text Box 99"/>
            <p:cNvSpPr txBox="1">
              <a:spLocks noChangeArrowheads="1"/>
            </p:cNvSpPr>
            <p:nvPr/>
          </p:nvSpPr>
          <p:spPr bwMode="auto">
            <a:xfrm>
              <a:off x="3833" y="2976"/>
              <a:ext cx="1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>
                  <a:cs typeface="Times New Roman" pitchFamily="18" charset="0"/>
                </a:rPr>
                <a:t>- угол Брюстера</a:t>
              </a:r>
            </a:p>
          </p:txBody>
        </p:sp>
      </p:grp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1908175" y="0"/>
            <a:ext cx="518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Поляризация света</a:t>
            </a:r>
          </a:p>
        </p:txBody>
      </p:sp>
    </p:spTree>
    <p:extLst>
      <p:ext uri="{BB962C8B-B14F-4D97-AF65-F5344CB8AC3E}">
        <p14:creationId xmlns:p14="http://schemas.microsoft.com/office/powerpoint/2010/main" val="36359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56"/>
          <p:cNvGrpSpPr>
            <a:grpSpLocks/>
          </p:cNvGrpSpPr>
          <p:nvPr/>
        </p:nvGrpSpPr>
        <p:grpSpPr bwMode="auto">
          <a:xfrm>
            <a:off x="395288" y="1628775"/>
            <a:ext cx="8497887" cy="4662488"/>
            <a:chOff x="249" y="1026"/>
            <a:chExt cx="5353" cy="2937"/>
          </a:xfrm>
        </p:grpSpPr>
        <p:sp>
          <p:nvSpPr>
            <p:cNvPr id="62469" name="AutoShape 4"/>
            <p:cNvSpPr>
              <a:spLocks noChangeArrowheads="1"/>
            </p:cNvSpPr>
            <p:nvPr/>
          </p:nvSpPr>
          <p:spPr bwMode="auto">
            <a:xfrm>
              <a:off x="574" y="1026"/>
              <a:ext cx="1447" cy="1241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0" name="Line 5"/>
            <p:cNvSpPr>
              <a:spLocks noChangeShapeType="1"/>
            </p:cNvSpPr>
            <p:nvPr/>
          </p:nvSpPr>
          <p:spPr bwMode="auto">
            <a:xfrm flipV="1">
              <a:off x="249" y="1565"/>
              <a:ext cx="722" cy="135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Line 6"/>
            <p:cNvSpPr>
              <a:spLocks noChangeShapeType="1"/>
            </p:cNvSpPr>
            <p:nvPr/>
          </p:nvSpPr>
          <p:spPr bwMode="auto">
            <a:xfrm>
              <a:off x="971" y="1565"/>
              <a:ext cx="687" cy="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Line 7"/>
            <p:cNvSpPr>
              <a:spLocks noChangeShapeType="1"/>
            </p:cNvSpPr>
            <p:nvPr/>
          </p:nvSpPr>
          <p:spPr bwMode="auto">
            <a:xfrm>
              <a:off x="971" y="1565"/>
              <a:ext cx="905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Line 8"/>
            <p:cNvSpPr>
              <a:spLocks noChangeShapeType="1"/>
            </p:cNvSpPr>
            <p:nvPr/>
          </p:nvSpPr>
          <p:spPr bwMode="auto">
            <a:xfrm>
              <a:off x="971" y="1565"/>
              <a:ext cx="687" cy="109"/>
            </a:xfrm>
            <a:prstGeom prst="line">
              <a:avLst/>
            </a:prstGeom>
            <a:noFill/>
            <a:ln w="38100">
              <a:solidFill>
                <a:srgbClr val="FF7A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Line 9"/>
            <p:cNvSpPr>
              <a:spLocks noChangeShapeType="1"/>
            </p:cNvSpPr>
            <p:nvPr/>
          </p:nvSpPr>
          <p:spPr bwMode="auto">
            <a:xfrm>
              <a:off x="971" y="1565"/>
              <a:ext cx="723" cy="163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5" name="Line 10"/>
            <p:cNvSpPr>
              <a:spLocks noChangeShapeType="1"/>
            </p:cNvSpPr>
            <p:nvPr/>
          </p:nvSpPr>
          <p:spPr bwMode="auto">
            <a:xfrm>
              <a:off x="971" y="1565"/>
              <a:ext cx="796" cy="243"/>
            </a:xfrm>
            <a:prstGeom prst="line">
              <a:avLst/>
            </a:prstGeom>
            <a:noFill/>
            <a:ln w="38100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Line 11"/>
            <p:cNvSpPr>
              <a:spLocks noChangeShapeType="1"/>
            </p:cNvSpPr>
            <p:nvPr/>
          </p:nvSpPr>
          <p:spPr bwMode="auto">
            <a:xfrm>
              <a:off x="971" y="1565"/>
              <a:ext cx="832" cy="32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Line 12"/>
            <p:cNvSpPr>
              <a:spLocks noChangeShapeType="1"/>
            </p:cNvSpPr>
            <p:nvPr/>
          </p:nvSpPr>
          <p:spPr bwMode="auto">
            <a:xfrm>
              <a:off x="971" y="1565"/>
              <a:ext cx="941" cy="513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Line 15"/>
            <p:cNvSpPr>
              <a:spLocks noChangeShapeType="1"/>
            </p:cNvSpPr>
            <p:nvPr/>
          </p:nvSpPr>
          <p:spPr bwMode="auto">
            <a:xfrm>
              <a:off x="1658" y="1646"/>
              <a:ext cx="1591" cy="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Line 16"/>
            <p:cNvSpPr>
              <a:spLocks noChangeShapeType="1"/>
            </p:cNvSpPr>
            <p:nvPr/>
          </p:nvSpPr>
          <p:spPr bwMode="auto">
            <a:xfrm>
              <a:off x="1658" y="1674"/>
              <a:ext cx="1554" cy="782"/>
            </a:xfrm>
            <a:prstGeom prst="line">
              <a:avLst/>
            </a:prstGeom>
            <a:noFill/>
            <a:ln w="38100">
              <a:solidFill>
                <a:srgbClr val="FF7A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Line 17"/>
            <p:cNvSpPr>
              <a:spLocks noChangeShapeType="1"/>
            </p:cNvSpPr>
            <p:nvPr/>
          </p:nvSpPr>
          <p:spPr bwMode="auto">
            <a:xfrm>
              <a:off x="1694" y="1728"/>
              <a:ext cx="1518" cy="917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Line 18"/>
            <p:cNvSpPr>
              <a:spLocks noChangeShapeType="1"/>
            </p:cNvSpPr>
            <p:nvPr/>
          </p:nvSpPr>
          <p:spPr bwMode="auto">
            <a:xfrm>
              <a:off x="1767" y="1808"/>
              <a:ext cx="1445" cy="998"/>
            </a:xfrm>
            <a:prstGeom prst="line">
              <a:avLst/>
            </a:prstGeom>
            <a:noFill/>
            <a:ln w="38100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Line 19"/>
            <p:cNvSpPr>
              <a:spLocks noChangeShapeType="1"/>
            </p:cNvSpPr>
            <p:nvPr/>
          </p:nvSpPr>
          <p:spPr bwMode="auto">
            <a:xfrm>
              <a:off x="1803" y="1889"/>
              <a:ext cx="1409" cy="112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Line 20"/>
            <p:cNvSpPr>
              <a:spLocks noChangeShapeType="1"/>
            </p:cNvSpPr>
            <p:nvPr/>
          </p:nvSpPr>
          <p:spPr bwMode="auto">
            <a:xfrm>
              <a:off x="1876" y="1997"/>
              <a:ext cx="1228" cy="11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4" name="Line 21"/>
            <p:cNvSpPr>
              <a:spLocks noChangeShapeType="1"/>
            </p:cNvSpPr>
            <p:nvPr/>
          </p:nvSpPr>
          <p:spPr bwMode="auto">
            <a:xfrm>
              <a:off x="1912" y="2078"/>
              <a:ext cx="1500" cy="1624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5" name="AutoShape 45"/>
            <p:cNvSpPr>
              <a:spLocks noChangeArrowheads="1"/>
            </p:cNvSpPr>
            <p:nvPr/>
          </p:nvSpPr>
          <p:spPr bwMode="auto">
            <a:xfrm rot="10800000">
              <a:off x="2109" y="1616"/>
              <a:ext cx="2757" cy="2347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Line 46"/>
            <p:cNvSpPr>
              <a:spLocks noChangeShapeType="1"/>
            </p:cNvSpPr>
            <p:nvPr/>
          </p:nvSpPr>
          <p:spPr bwMode="auto">
            <a:xfrm flipV="1">
              <a:off x="2276" y="1790"/>
              <a:ext cx="2514" cy="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Line 47"/>
            <p:cNvSpPr>
              <a:spLocks noChangeShapeType="1"/>
            </p:cNvSpPr>
            <p:nvPr/>
          </p:nvSpPr>
          <p:spPr bwMode="auto">
            <a:xfrm flipV="1">
              <a:off x="2336" y="1790"/>
              <a:ext cx="2454" cy="234"/>
            </a:xfrm>
            <a:prstGeom prst="line">
              <a:avLst/>
            </a:prstGeom>
            <a:noFill/>
            <a:ln w="38100">
              <a:solidFill>
                <a:srgbClr val="FF7A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Line 48"/>
            <p:cNvSpPr>
              <a:spLocks noChangeShapeType="1"/>
            </p:cNvSpPr>
            <p:nvPr/>
          </p:nvSpPr>
          <p:spPr bwMode="auto">
            <a:xfrm flipV="1">
              <a:off x="2439" y="1790"/>
              <a:ext cx="2351" cy="383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Line 49"/>
            <p:cNvSpPr>
              <a:spLocks noChangeShapeType="1"/>
            </p:cNvSpPr>
            <p:nvPr/>
          </p:nvSpPr>
          <p:spPr bwMode="auto">
            <a:xfrm flipV="1">
              <a:off x="2520" y="1790"/>
              <a:ext cx="2270" cy="547"/>
            </a:xfrm>
            <a:prstGeom prst="line">
              <a:avLst/>
            </a:prstGeom>
            <a:noFill/>
            <a:ln w="38100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Line 50"/>
            <p:cNvSpPr>
              <a:spLocks noChangeShapeType="1"/>
            </p:cNvSpPr>
            <p:nvPr/>
          </p:nvSpPr>
          <p:spPr bwMode="auto">
            <a:xfrm flipV="1">
              <a:off x="2682" y="1790"/>
              <a:ext cx="2108" cy="819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Line 51"/>
            <p:cNvSpPr>
              <a:spLocks noChangeShapeType="1"/>
            </p:cNvSpPr>
            <p:nvPr/>
          </p:nvSpPr>
          <p:spPr bwMode="auto">
            <a:xfrm flipV="1">
              <a:off x="2880" y="1797"/>
              <a:ext cx="1910" cy="1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Line 52"/>
            <p:cNvSpPr>
              <a:spLocks noChangeShapeType="1"/>
            </p:cNvSpPr>
            <p:nvPr/>
          </p:nvSpPr>
          <p:spPr bwMode="auto">
            <a:xfrm flipV="1">
              <a:off x="3198" y="1790"/>
              <a:ext cx="1592" cy="1685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Line 53"/>
            <p:cNvSpPr>
              <a:spLocks noChangeShapeType="1"/>
            </p:cNvSpPr>
            <p:nvPr/>
          </p:nvSpPr>
          <p:spPr bwMode="auto">
            <a:xfrm flipV="1">
              <a:off x="4790" y="1463"/>
              <a:ext cx="812" cy="327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" name="Picture 2" descr="http://bigslide.ru/images/19/18317/96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" y="-6060"/>
            <a:ext cx="9110497" cy="68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6632"/>
            <a:ext cx="835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 Ньютона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1908175" y="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 света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6411" y="646331"/>
            <a:ext cx="89382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Причиной дисперсии является различие показателей преломления для волн разной длины. (сильнее всего преломляется фиолетовый свет, слабее всего преломляется красный свет).</a:t>
            </a:r>
          </a:p>
        </p:txBody>
      </p:sp>
      <p:grpSp>
        <p:nvGrpSpPr>
          <p:cNvPr id="61444" name="Group 7"/>
          <p:cNvGrpSpPr>
            <a:grpSpLocks/>
          </p:cNvGrpSpPr>
          <p:nvPr/>
        </p:nvGrpSpPr>
        <p:grpSpPr bwMode="auto">
          <a:xfrm>
            <a:off x="468312" y="2781299"/>
            <a:ext cx="3779837" cy="2877429"/>
            <a:chOff x="158" y="2750"/>
            <a:chExt cx="1361" cy="1088"/>
          </a:xfrm>
        </p:grpSpPr>
        <p:sp>
          <p:nvSpPr>
            <p:cNvPr id="61468" name="Line 8"/>
            <p:cNvSpPr>
              <a:spLocks noChangeShapeType="1"/>
            </p:cNvSpPr>
            <p:nvPr/>
          </p:nvSpPr>
          <p:spPr bwMode="auto">
            <a:xfrm>
              <a:off x="158" y="3317"/>
              <a:ext cx="1361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9" name="Line 9"/>
            <p:cNvSpPr>
              <a:spLocks noChangeShapeType="1"/>
            </p:cNvSpPr>
            <p:nvPr/>
          </p:nvSpPr>
          <p:spPr bwMode="auto">
            <a:xfrm>
              <a:off x="895" y="2750"/>
              <a:ext cx="0" cy="10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0" name="Line 10"/>
            <p:cNvSpPr>
              <a:spLocks noChangeShapeType="1"/>
            </p:cNvSpPr>
            <p:nvPr/>
          </p:nvSpPr>
          <p:spPr bwMode="auto">
            <a:xfrm>
              <a:off x="312" y="2785"/>
              <a:ext cx="589" cy="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1" name="Line 11"/>
            <p:cNvSpPr>
              <a:spLocks noChangeShapeType="1"/>
            </p:cNvSpPr>
            <p:nvPr/>
          </p:nvSpPr>
          <p:spPr bwMode="auto">
            <a:xfrm>
              <a:off x="895" y="3317"/>
              <a:ext cx="148" cy="52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72" name="Line 12"/>
            <p:cNvSpPr>
              <a:spLocks noChangeShapeType="1"/>
            </p:cNvSpPr>
            <p:nvPr/>
          </p:nvSpPr>
          <p:spPr bwMode="auto">
            <a:xfrm>
              <a:off x="895" y="3317"/>
              <a:ext cx="394" cy="4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4315302" y="2181134"/>
            <a:ext cx="4716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Исаак Ньютон наблюдал дисперсию, пропуская свет через призму.</a:t>
            </a:r>
          </a:p>
        </p:txBody>
      </p:sp>
      <p:grpSp>
        <p:nvGrpSpPr>
          <p:cNvPr id="61446" name="Group 37"/>
          <p:cNvGrpSpPr>
            <a:grpSpLocks/>
          </p:cNvGrpSpPr>
          <p:nvPr/>
        </p:nvGrpSpPr>
        <p:grpSpPr bwMode="auto">
          <a:xfrm>
            <a:off x="5004048" y="3455378"/>
            <a:ext cx="3836476" cy="3402622"/>
            <a:chOff x="3288" y="2523"/>
            <a:chExt cx="1951" cy="1996"/>
          </a:xfrm>
        </p:grpSpPr>
        <p:sp>
          <p:nvSpPr>
            <p:cNvPr id="61449" name="AutoShape 16"/>
            <p:cNvSpPr>
              <a:spLocks noChangeArrowheads="1"/>
            </p:cNvSpPr>
            <p:nvPr/>
          </p:nvSpPr>
          <p:spPr bwMode="auto">
            <a:xfrm>
              <a:off x="3470" y="2523"/>
              <a:ext cx="809" cy="893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0" name="Line 17"/>
            <p:cNvSpPr>
              <a:spLocks noChangeShapeType="1"/>
            </p:cNvSpPr>
            <p:nvPr/>
          </p:nvSpPr>
          <p:spPr bwMode="auto">
            <a:xfrm flipV="1">
              <a:off x="3288" y="2911"/>
              <a:ext cx="404" cy="9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Line 18"/>
            <p:cNvSpPr>
              <a:spLocks noChangeShapeType="1"/>
            </p:cNvSpPr>
            <p:nvPr/>
          </p:nvSpPr>
          <p:spPr bwMode="auto">
            <a:xfrm>
              <a:off x="3692" y="2911"/>
              <a:ext cx="384" cy="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Line 19"/>
            <p:cNvSpPr>
              <a:spLocks noChangeShapeType="1"/>
            </p:cNvSpPr>
            <p:nvPr/>
          </p:nvSpPr>
          <p:spPr bwMode="auto">
            <a:xfrm>
              <a:off x="3692" y="2911"/>
              <a:ext cx="506" cy="3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Line 20"/>
            <p:cNvSpPr>
              <a:spLocks noChangeShapeType="1"/>
            </p:cNvSpPr>
            <p:nvPr/>
          </p:nvSpPr>
          <p:spPr bwMode="auto">
            <a:xfrm>
              <a:off x="3692" y="2911"/>
              <a:ext cx="384" cy="78"/>
            </a:xfrm>
            <a:prstGeom prst="line">
              <a:avLst/>
            </a:prstGeom>
            <a:noFill/>
            <a:ln w="38100">
              <a:solidFill>
                <a:srgbClr val="FF7A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Line 21"/>
            <p:cNvSpPr>
              <a:spLocks noChangeShapeType="1"/>
            </p:cNvSpPr>
            <p:nvPr/>
          </p:nvSpPr>
          <p:spPr bwMode="auto">
            <a:xfrm>
              <a:off x="3692" y="2911"/>
              <a:ext cx="404" cy="117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Line 22"/>
            <p:cNvSpPr>
              <a:spLocks noChangeShapeType="1"/>
            </p:cNvSpPr>
            <p:nvPr/>
          </p:nvSpPr>
          <p:spPr bwMode="auto">
            <a:xfrm>
              <a:off x="3692" y="2911"/>
              <a:ext cx="445" cy="175"/>
            </a:xfrm>
            <a:prstGeom prst="line">
              <a:avLst/>
            </a:prstGeom>
            <a:noFill/>
            <a:ln w="38100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Line 23"/>
            <p:cNvSpPr>
              <a:spLocks noChangeShapeType="1"/>
            </p:cNvSpPr>
            <p:nvPr/>
          </p:nvSpPr>
          <p:spPr bwMode="auto">
            <a:xfrm>
              <a:off x="3692" y="2911"/>
              <a:ext cx="465" cy="23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Line 24"/>
            <p:cNvSpPr>
              <a:spLocks noChangeShapeType="1"/>
            </p:cNvSpPr>
            <p:nvPr/>
          </p:nvSpPr>
          <p:spPr bwMode="auto">
            <a:xfrm>
              <a:off x="3692" y="2911"/>
              <a:ext cx="526" cy="369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Line 25"/>
            <p:cNvSpPr>
              <a:spLocks noChangeShapeType="1"/>
            </p:cNvSpPr>
            <p:nvPr/>
          </p:nvSpPr>
          <p:spPr bwMode="auto">
            <a:xfrm>
              <a:off x="4076" y="2969"/>
              <a:ext cx="800" cy="4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Line 26"/>
            <p:cNvSpPr>
              <a:spLocks noChangeShapeType="1"/>
            </p:cNvSpPr>
            <p:nvPr/>
          </p:nvSpPr>
          <p:spPr bwMode="auto">
            <a:xfrm>
              <a:off x="4076" y="2989"/>
              <a:ext cx="869" cy="563"/>
            </a:xfrm>
            <a:prstGeom prst="line">
              <a:avLst/>
            </a:prstGeom>
            <a:noFill/>
            <a:ln w="38100">
              <a:solidFill>
                <a:srgbClr val="FF7A1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Line 27"/>
            <p:cNvSpPr>
              <a:spLocks noChangeShapeType="1"/>
            </p:cNvSpPr>
            <p:nvPr/>
          </p:nvSpPr>
          <p:spPr bwMode="auto">
            <a:xfrm>
              <a:off x="4096" y="3028"/>
              <a:ext cx="849" cy="66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1" name="Line 28"/>
            <p:cNvSpPr>
              <a:spLocks noChangeShapeType="1"/>
            </p:cNvSpPr>
            <p:nvPr/>
          </p:nvSpPr>
          <p:spPr bwMode="auto">
            <a:xfrm>
              <a:off x="4137" y="3086"/>
              <a:ext cx="808" cy="718"/>
            </a:xfrm>
            <a:prstGeom prst="line">
              <a:avLst/>
            </a:prstGeom>
            <a:noFill/>
            <a:ln w="38100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Line 29"/>
            <p:cNvSpPr>
              <a:spLocks noChangeShapeType="1"/>
            </p:cNvSpPr>
            <p:nvPr/>
          </p:nvSpPr>
          <p:spPr bwMode="auto">
            <a:xfrm>
              <a:off x="4157" y="3144"/>
              <a:ext cx="788" cy="80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3" name="Line 30"/>
            <p:cNvSpPr>
              <a:spLocks noChangeShapeType="1"/>
            </p:cNvSpPr>
            <p:nvPr/>
          </p:nvSpPr>
          <p:spPr bwMode="auto">
            <a:xfrm>
              <a:off x="4198" y="3222"/>
              <a:ext cx="687" cy="81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4" name="Line 31"/>
            <p:cNvSpPr>
              <a:spLocks noChangeShapeType="1"/>
            </p:cNvSpPr>
            <p:nvPr/>
          </p:nvSpPr>
          <p:spPr bwMode="auto">
            <a:xfrm>
              <a:off x="4218" y="3280"/>
              <a:ext cx="567" cy="785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5" name="Rectangle 32"/>
            <p:cNvSpPr>
              <a:spLocks noChangeArrowheads="1"/>
            </p:cNvSpPr>
            <p:nvPr/>
          </p:nvSpPr>
          <p:spPr bwMode="auto">
            <a:xfrm>
              <a:off x="4785" y="3112"/>
              <a:ext cx="181" cy="998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66" name="Rectangle 33"/>
            <p:cNvSpPr>
              <a:spLocks noChangeArrowheads="1"/>
            </p:cNvSpPr>
            <p:nvPr/>
          </p:nvSpPr>
          <p:spPr bwMode="auto">
            <a:xfrm>
              <a:off x="4740" y="3034"/>
              <a:ext cx="272" cy="275"/>
            </a:xfrm>
            <a:prstGeom prst="rect">
              <a:avLst/>
            </a:prstGeom>
            <a:solidFill>
              <a:srgbClr val="D7F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67" name="Text Box 35"/>
            <p:cNvSpPr txBox="1">
              <a:spLocks noChangeArrowheads="1"/>
            </p:cNvSpPr>
            <p:nvPr/>
          </p:nvSpPr>
          <p:spPr bwMode="auto">
            <a:xfrm>
              <a:off x="5012" y="3112"/>
              <a:ext cx="227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i="1" dirty="0">
                  <a:cs typeface="Times New Roman" pitchFamily="18" charset="0"/>
                </a:rPr>
                <a:t>экран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9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1908175" y="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Дисперсия света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250825" y="1052513"/>
            <a:ext cx="2736850" cy="2160587"/>
            <a:chOff x="158" y="2750"/>
            <a:chExt cx="1361" cy="1088"/>
          </a:xfrm>
        </p:grpSpPr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>
              <a:off x="158" y="3317"/>
              <a:ext cx="1361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895" y="2750"/>
              <a:ext cx="0" cy="10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312" y="2785"/>
              <a:ext cx="589" cy="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895" y="3317"/>
              <a:ext cx="148" cy="52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895" y="3317"/>
              <a:ext cx="394" cy="4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74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92912"/>
              </p:ext>
            </p:extLst>
          </p:nvPr>
        </p:nvGraphicFramePr>
        <p:xfrm>
          <a:off x="3923928" y="922337"/>
          <a:ext cx="386715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Формула" r:id="rId3" imgW="1257120" imgH="787320" progId="Equation.3">
                  <p:embed/>
                </p:oleObj>
              </mc:Choice>
              <mc:Fallback>
                <p:oleObj name="Формула" r:id="rId3" imgW="12571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922337"/>
                        <a:ext cx="386715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5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чему появляется рад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чему появляется раду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" y="91391"/>
            <a:ext cx="8996299" cy="67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чему появляется раду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" y="0"/>
            <a:ext cx="9118091" cy="71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1977</Words>
  <Application>Microsoft Office PowerPoint</Application>
  <PresentationFormat>Экран (4:3)</PresentationFormat>
  <Paragraphs>260</Paragraphs>
  <Slides>55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Формула</vt:lpstr>
      <vt:lpstr>Волновая оптика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Волновая оптика</dc:title>
  <dc:creator>Mama</dc:creator>
  <cp:lastModifiedBy>112</cp:lastModifiedBy>
  <cp:revision>87</cp:revision>
  <dcterms:created xsi:type="dcterms:W3CDTF">2016-01-13T07:05:39Z</dcterms:created>
  <dcterms:modified xsi:type="dcterms:W3CDTF">2022-04-18T06:35:29Z</dcterms:modified>
</cp:coreProperties>
</file>